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9"/>
  </p:notesMasterIdLst>
  <p:sldIdLst>
    <p:sldId id="293" r:id="rId2"/>
    <p:sldId id="294" r:id="rId3"/>
    <p:sldId id="285" r:id="rId4"/>
    <p:sldId id="295" r:id="rId5"/>
    <p:sldId id="296" r:id="rId6"/>
    <p:sldId id="297" r:id="rId7"/>
    <p:sldId id="287" r:id="rId8"/>
    <p:sldId id="288" r:id="rId9"/>
    <p:sldId id="257" r:id="rId10"/>
    <p:sldId id="258" r:id="rId11"/>
    <p:sldId id="289" r:id="rId12"/>
    <p:sldId id="290" r:id="rId13"/>
    <p:sldId id="291" r:id="rId14"/>
    <p:sldId id="259" r:id="rId15"/>
    <p:sldId id="260" r:id="rId16"/>
    <p:sldId id="261" r:id="rId17"/>
    <p:sldId id="264" r:id="rId18"/>
    <p:sldId id="265" r:id="rId19"/>
    <p:sldId id="268" r:id="rId20"/>
    <p:sldId id="269" r:id="rId21"/>
    <p:sldId id="270" r:id="rId22"/>
    <p:sldId id="271" r:id="rId23"/>
    <p:sldId id="272" r:id="rId24"/>
    <p:sldId id="273" r:id="rId25"/>
    <p:sldId id="292" r:id="rId26"/>
    <p:sldId id="275" r:id="rId27"/>
    <p:sldId id="276" r:id="rId28"/>
    <p:sldId id="277" r:id="rId29"/>
    <p:sldId id="278" r:id="rId30"/>
    <p:sldId id="274" r:id="rId31"/>
    <p:sldId id="266" r:id="rId32"/>
    <p:sldId id="279" r:id="rId33"/>
    <p:sldId id="280" r:id="rId34"/>
    <p:sldId id="281" r:id="rId35"/>
    <p:sldId id="282" r:id="rId36"/>
    <p:sldId id="283" r:id="rId37"/>
    <p:sldId id="26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1D50FF-B707-428D-B09E-CAE737C61B1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AB883C7-9E06-4E8A-999E-8DEA8B3A3251}">
      <dgm:prSet phldrT="[Text]"/>
      <dgm:spPr/>
      <dgm:t>
        <a:bodyPr/>
        <a:lstStyle/>
        <a:p>
          <a:r>
            <a:rPr lang="en-US" dirty="0" smtClean="0"/>
            <a:t>HAHNEMANNIAN CLASSIFICATION OF DISEASE</a:t>
          </a:r>
        </a:p>
        <a:p>
          <a:r>
            <a:rPr lang="en-US" dirty="0" smtClean="0"/>
            <a:t>BASED ON CAUSATION</a:t>
          </a:r>
          <a:endParaRPr lang="en-US" dirty="0"/>
        </a:p>
      </dgm:t>
    </dgm:pt>
    <dgm:pt modelId="{049726B6-EB9E-43A2-99AA-04B09D334EFA}" type="parTrans" cxnId="{19FF38BD-9D09-4C7D-AA65-9C25335F8F3C}">
      <dgm:prSet/>
      <dgm:spPr/>
      <dgm:t>
        <a:bodyPr/>
        <a:lstStyle/>
        <a:p>
          <a:endParaRPr lang="en-US"/>
        </a:p>
      </dgm:t>
    </dgm:pt>
    <dgm:pt modelId="{66FFD1E5-127E-4384-AF16-20A655BEC154}" type="sibTrans" cxnId="{19FF38BD-9D09-4C7D-AA65-9C25335F8F3C}">
      <dgm:prSet/>
      <dgm:spPr/>
      <dgm:t>
        <a:bodyPr/>
        <a:lstStyle/>
        <a:p>
          <a:endParaRPr lang="en-US"/>
        </a:p>
      </dgm:t>
    </dgm:pt>
    <dgm:pt modelId="{78C8D72C-3B52-4DA4-831F-783E760FB877}">
      <dgm:prSet phldrT="[Text]"/>
      <dgm:spPr/>
      <dgm:t>
        <a:bodyPr/>
        <a:lstStyle/>
        <a:p>
          <a:r>
            <a:rPr lang="en-US" dirty="0" smtClean="0"/>
            <a:t>ACUTE DISEASE</a:t>
          </a:r>
          <a:endParaRPr lang="en-US" dirty="0"/>
        </a:p>
      </dgm:t>
    </dgm:pt>
    <dgm:pt modelId="{CFF03FF9-950F-4D1F-94DE-4E580D0721B6}" type="parTrans" cxnId="{4579D085-C385-4C1D-9601-485E9E9FB852}">
      <dgm:prSet/>
      <dgm:spPr/>
      <dgm:t>
        <a:bodyPr/>
        <a:lstStyle/>
        <a:p>
          <a:endParaRPr lang="en-US"/>
        </a:p>
      </dgm:t>
    </dgm:pt>
    <dgm:pt modelId="{597288E2-1FA0-4CA9-86C1-6F2DF9B9DECB}" type="sibTrans" cxnId="{4579D085-C385-4C1D-9601-485E9E9FB852}">
      <dgm:prSet/>
      <dgm:spPr/>
      <dgm:t>
        <a:bodyPr/>
        <a:lstStyle/>
        <a:p>
          <a:endParaRPr lang="en-US"/>
        </a:p>
      </dgm:t>
    </dgm:pt>
    <dgm:pt modelId="{03B2A6FB-4B8A-4CF7-A608-FAF601EF029D}">
      <dgm:prSet phldrT="[Text]"/>
      <dgm:spPr/>
      <dgm:t>
        <a:bodyPr/>
        <a:lstStyle/>
        <a:p>
          <a:r>
            <a:rPr lang="en-US" dirty="0" smtClean="0"/>
            <a:t>CHRONIC DISEASE</a:t>
          </a:r>
          <a:endParaRPr lang="en-US" dirty="0"/>
        </a:p>
      </dgm:t>
    </dgm:pt>
    <dgm:pt modelId="{82513820-B9D9-459B-9F6D-8EF2F4F9A616}" type="parTrans" cxnId="{C0BB6DD4-B3B6-485B-9CFE-D98EAC34A6BB}">
      <dgm:prSet/>
      <dgm:spPr/>
      <dgm:t>
        <a:bodyPr/>
        <a:lstStyle/>
        <a:p>
          <a:endParaRPr lang="en-US"/>
        </a:p>
      </dgm:t>
    </dgm:pt>
    <dgm:pt modelId="{7490CAFE-C43C-44F5-B479-BF0A28CB8399}" type="sibTrans" cxnId="{C0BB6DD4-B3B6-485B-9CFE-D98EAC34A6BB}">
      <dgm:prSet/>
      <dgm:spPr/>
      <dgm:t>
        <a:bodyPr/>
        <a:lstStyle/>
        <a:p>
          <a:endParaRPr lang="en-US"/>
        </a:p>
      </dgm:t>
    </dgm:pt>
    <dgm:pt modelId="{2523E7B0-9B13-435F-BD0A-B5CDCF5DDB25}" type="pres">
      <dgm:prSet presAssocID="{3B1D50FF-B707-428D-B09E-CAE737C61B17}" presName="hierChild1" presStyleCnt="0">
        <dgm:presLayoutVars>
          <dgm:chPref val="1"/>
          <dgm:dir/>
          <dgm:animOne val="branch"/>
          <dgm:animLvl val="lvl"/>
          <dgm:resizeHandles/>
        </dgm:presLayoutVars>
      </dgm:prSet>
      <dgm:spPr/>
      <dgm:t>
        <a:bodyPr/>
        <a:lstStyle/>
        <a:p>
          <a:endParaRPr lang="en-US"/>
        </a:p>
      </dgm:t>
    </dgm:pt>
    <dgm:pt modelId="{5ACA4E92-4D7F-4CD4-8746-D202426C1654}" type="pres">
      <dgm:prSet presAssocID="{EAB883C7-9E06-4E8A-999E-8DEA8B3A3251}" presName="hierRoot1" presStyleCnt="0"/>
      <dgm:spPr/>
    </dgm:pt>
    <dgm:pt modelId="{39B054A1-E1EF-4E92-8D70-D6F1BA4B51E3}" type="pres">
      <dgm:prSet presAssocID="{EAB883C7-9E06-4E8A-999E-8DEA8B3A3251}" presName="composite" presStyleCnt="0"/>
      <dgm:spPr/>
    </dgm:pt>
    <dgm:pt modelId="{A9FD3B7E-6791-48E0-829D-30240B86E1F8}" type="pres">
      <dgm:prSet presAssocID="{EAB883C7-9E06-4E8A-999E-8DEA8B3A3251}" presName="background" presStyleLbl="node0" presStyleIdx="0" presStyleCnt="1"/>
      <dgm:spPr/>
    </dgm:pt>
    <dgm:pt modelId="{60B82C9E-45F3-43E3-9094-5EB9A54B8D53}" type="pres">
      <dgm:prSet presAssocID="{EAB883C7-9E06-4E8A-999E-8DEA8B3A3251}" presName="text" presStyleLbl="fgAcc0" presStyleIdx="0" presStyleCnt="1" custScaleX="292255">
        <dgm:presLayoutVars>
          <dgm:chPref val="3"/>
        </dgm:presLayoutVars>
      </dgm:prSet>
      <dgm:spPr/>
      <dgm:t>
        <a:bodyPr/>
        <a:lstStyle/>
        <a:p>
          <a:endParaRPr lang="en-US"/>
        </a:p>
      </dgm:t>
    </dgm:pt>
    <dgm:pt modelId="{AB78991C-84ED-479E-A22E-CDA500416230}" type="pres">
      <dgm:prSet presAssocID="{EAB883C7-9E06-4E8A-999E-8DEA8B3A3251}" presName="hierChild2" presStyleCnt="0"/>
      <dgm:spPr/>
    </dgm:pt>
    <dgm:pt modelId="{DD01DD36-F70B-46BB-BCF5-110B03A600CA}" type="pres">
      <dgm:prSet presAssocID="{CFF03FF9-950F-4D1F-94DE-4E580D0721B6}" presName="Name10" presStyleLbl="parChTrans1D2" presStyleIdx="0" presStyleCnt="2"/>
      <dgm:spPr/>
      <dgm:t>
        <a:bodyPr/>
        <a:lstStyle/>
        <a:p>
          <a:endParaRPr lang="en-US"/>
        </a:p>
      </dgm:t>
    </dgm:pt>
    <dgm:pt modelId="{06A067EB-CCDD-4406-A4CF-E8C85662BDC9}" type="pres">
      <dgm:prSet presAssocID="{78C8D72C-3B52-4DA4-831F-783E760FB877}" presName="hierRoot2" presStyleCnt="0"/>
      <dgm:spPr/>
    </dgm:pt>
    <dgm:pt modelId="{81172738-4ADE-4825-98C8-B7452924C3D5}" type="pres">
      <dgm:prSet presAssocID="{78C8D72C-3B52-4DA4-831F-783E760FB877}" presName="composite2" presStyleCnt="0"/>
      <dgm:spPr/>
    </dgm:pt>
    <dgm:pt modelId="{61DEF8B2-3773-4BDA-8196-5265D604BAE2}" type="pres">
      <dgm:prSet presAssocID="{78C8D72C-3B52-4DA4-831F-783E760FB877}" presName="background2" presStyleLbl="node2" presStyleIdx="0" presStyleCnt="2"/>
      <dgm:spPr/>
    </dgm:pt>
    <dgm:pt modelId="{5F9FAAE3-AD9D-4975-B6BA-B0456D3AC553}" type="pres">
      <dgm:prSet presAssocID="{78C8D72C-3B52-4DA4-831F-783E760FB877}" presName="text2" presStyleLbl="fgAcc2" presStyleIdx="0" presStyleCnt="2" custScaleX="142215">
        <dgm:presLayoutVars>
          <dgm:chPref val="3"/>
        </dgm:presLayoutVars>
      </dgm:prSet>
      <dgm:spPr/>
      <dgm:t>
        <a:bodyPr/>
        <a:lstStyle/>
        <a:p>
          <a:endParaRPr lang="en-US"/>
        </a:p>
      </dgm:t>
    </dgm:pt>
    <dgm:pt modelId="{2B036278-0239-4EA1-A9CE-6947BE41F8F1}" type="pres">
      <dgm:prSet presAssocID="{78C8D72C-3B52-4DA4-831F-783E760FB877}" presName="hierChild3" presStyleCnt="0"/>
      <dgm:spPr/>
    </dgm:pt>
    <dgm:pt modelId="{FE7AE9B7-5DBB-4069-ADD7-614357237825}" type="pres">
      <dgm:prSet presAssocID="{82513820-B9D9-459B-9F6D-8EF2F4F9A616}" presName="Name10" presStyleLbl="parChTrans1D2" presStyleIdx="1" presStyleCnt="2"/>
      <dgm:spPr/>
      <dgm:t>
        <a:bodyPr/>
        <a:lstStyle/>
        <a:p>
          <a:endParaRPr lang="en-US"/>
        </a:p>
      </dgm:t>
    </dgm:pt>
    <dgm:pt modelId="{8524C3B4-7E68-4BAC-A987-FEF2062036BA}" type="pres">
      <dgm:prSet presAssocID="{03B2A6FB-4B8A-4CF7-A608-FAF601EF029D}" presName="hierRoot2" presStyleCnt="0"/>
      <dgm:spPr/>
    </dgm:pt>
    <dgm:pt modelId="{C4ACE8BE-3325-43B2-8CC9-5784416DD147}" type="pres">
      <dgm:prSet presAssocID="{03B2A6FB-4B8A-4CF7-A608-FAF601EF029D}" presName="composite2" presStyleCnt="0"/>
      <dgm:spPr/>
    </dgm:pt>
    <dgm:pt modelId="{42082308-97B1-41B3-AC93-FFFFCE8F62D4}" type="pres">
      <dgm:prSet presAssocID="{03B2A6FB-4B8A-4CF7-A608-FAF601EF029D}" presName="background2" presStyleLbl="node2" presStyleIdx="1" presStyleCnt="2"/>
      <dgm:spPr/>
    </dgm:pt>
    <dgm:pt modelId="{62126155-79DC-4224-9CED-8E9882F06C9A}" type="pres">
      <dgm:prSet presAssocID="{03B2A6FB-4B8A-4CF7-A608-FAF601EF029D}" presName="text2" presStyleLbl="fgAcc2" presStyleIdx="1" presStyleCnt="2" custScaleX="134072">
        <dgm:presLayoutVars>
          <dgm:chPref val="3"/>
        </dgm:presLayoutVars>
      </dgm:prSet>
      <dgm:spPr/>
      <dgm:t>
        <a:bodyPr/>
        <a:lstStyle/>
        <a:p>
          <a:endParaRPr lang="en-US"/>
        </a:p>
      </dgm:t>
    </dgm:pt>
    <dgm:pt modelId="{D087636F-058C-43A1-976E-F37A5F2B3E6D}" type="pres">
      <dgm:prSet presAssocID="{03B2A6FB-4B8A-4CF7-A608-FAF601EF029D}" presName="hierChild3" presStyleCnt="0"/>
      <dgm:spPr/>
    </dgm:pt>
  </dgm:ptLst>
  <dgm:cxnLst>
    <dgm:cxn modelId="{C0BB6DD4-B3B6-485B-9CFE-D98EAC34A6BB}" srcId="{EAB883C7-9E06-4E8A-999E-8DEA8B3A3251}" destId="{03B2A6FB-4B8A-4CF7-A608-FAF601EF029D}" srcOrd="1" destOrd="0" parTransId="{82513820-B9D9-459B-9F6D-8EF2F4F9A616}" sibTransId="{7490CAFE-C43C-44F5-B479-BF0A28CB8399}"/>
    <dgm:cxn modelId="{A7F3413A-4123-4BE2-BD5B-CA2E3E27089D}" type="presOf" srcId="{82513820-B9D9-459B-9F6D-8EF2F4F9A616}" destId="{FE7AE9B7-5DBB-4069-ADD7-614357237825}" srcOrd="0" destOrd="0" presId="urn:microsoft.com/office/officeart/2005/8/layout/hierarchy1"/>
    <dgm:cxn modelId="{8C713863-81FD-419D-B53C-547D1B4F791C}" type="presOf" srcId="{3B1D50FF-B707-428D-B09E-CAE737C61B17}" destId="{2523E7B0-9B13-435F-BD0A-B5CDCF5DDB25}" srcOrd="0" destOrd="0" presId="urn:microsoft.com/office/officeart/2005/8/layout/hierarchy1"/>
    <dgm:cxn modelId="{7A22D685-18DD-4E93-8F2C-2CF992279579}" type="presOf" srcId="{CFF03FF9-950F-4D1F-94DE-4E580D0721B6}" destId="{DD01DD36-F70B-46BB-BCF5-110B03A600CA}" srcOrd="0" destOrd="0" presId="urn:microsoft.com/office/officeart/2005/8/layout/hierarchy1"/>
    <dgm:cxn modelId="{4579D085-C385-4C1D-9601-485E9E9FB852}" srcId="{EAB883C7-9E06-4E8A-999E-8DEA8B3A3251}" destId="{78C8D72C-3B52-4DA4-831F-783E760FB877}" srcOrd="0" destOrd="0" parTransId="{CFF03FF9-950F-4D1F-94DE-4E580D0721B6}" sibTransId="{597288E2-1FA0-4CA9-86C1-6F2DF9B9DECB}"/>
    <dgm:cxn modelId="{5CFAEEAD-FAC1-405F-8316-5C5F946FEF17}" type="presOf" srcId="{03B2A6FB-4B8A-4CF7-A608-FAF601EF029D}" destId="{62126155-79DC-4224-9CED-8E9882F06C9A}" srcOrd="0" destOrd="0" presId="urn:microsoft.com/office/officeart/2005/8/layout/hierarchy1"/>
    <dgm:cxn modelId="{9DF2053F-A400-4C71-B295-30F691BEC465}" type="presOf" srcId="{78C8D72C-3B52-4DA4-831F-783E760FB877}" destId="{5F9FAAE3-AD9D-4975-B6BA-B0456D3AC553}" srcOrd="0" destOrd="0" presId="urn:microsoft.com/office/officeart/2005/8/layout/hierarchy1"/>
    <dgm:cxn modelId="{E712D270-0802-4B9B-917A-7001BF5C879F}" type="presOf" srcId="{EAB883C7-9E06-4E8A-999E-8DEA8B3A3251}" destId="{60B82C9E-45F3-43E3-9094-5EB9A54B8D53}" srcOrd="0" destOrd="0" presId="urn:microsoft.com/office/officeart/2005/8/layout/hierarchy1"/>
    <dgm:cxn modelId="{19FF38BD-9D09-4C7D-AA65-9C25335F8F3C}" srcId="{3B1D50FF-B707-428D-B09E-CAE737C61B17}" destId="{EAB883C7-9E06-4E8A-999E-8DEA8B3A3251}" srcOrd="0" destOrd="0" parTransId="{049726B6-EB9E-43A2-99AA-04B09D334EFA}" sibTransId="{66FFD1E5-127E-4384-AF16-20A655BEC154}"/>
    <dgm:cxn modelId="{2B596880-3EB0-43CA-82CB-FA4FD7FC540F}" type="presParOf" srcId="{2523E7B0-9B13-435F-BD0A-B5CDCF5DDB25}" destId="{5ACA4E92-4D7F-4CD4-8746-D202426C1654}" srcOrd="0" destOrd="0" presId="urn:microsoft.com/office/officeart/2005/8/layout/hierarchy1"/>
    <dgm:cxn modelId="{0AFBA26C-808B-46A4-8BE0-A4DF9F7B759D}" type="presParOf" srcId="{5ACA4E92-4D7F-4CD4-8746-D202426C1654}" destId="{39B054A1-E1EF-4E92-8D70-D6F1BA4B51E3}" srcOrd="0" destOrd="0" presId="urn:microsoft.com/office/officeart/2005/8/layout/hierarchy1"/>
    <dgm:cxn modelId="{EF7950E5-C67C-4636-9C13-66FFA7806DF9}" type="presParOf" srcId="{39B054A1-E1EF-4E92-8D70-D6F1BA4B51E3}" destId="{A9FD3B7E-6791-48E0-829D-30240B86E1F8}" srcOrd="0" destOrd="0" presId="urn:microsoft.com/office/officeart/2005/8/layout/hierarchy1"/>
    <dgm:cxn modelId="{BC95B742-A81D-4AAA-AC55-CA885E21E4D1}" type="presParOf" srcId="{39B054A1-E1EF-4E92-8D70-D6F1BA4B51E3}" destId="{60B82C9E-45F3-43E3-9094-5EB9A54B8D53}" srcOrd="1" destOrd="0" presId="urn:microsoft.com/office/officeart/2005/8/layout/hierarchy1"/>
    <dgm:cxn modelId="{0BDD6865-C1E6-4007-B935-D37F218F40FB}" type="presParOf" srcId="{5ACA4E92-4D7F-4CD4-8746-D202426C1654}" destId="{AB78991C-84ED-479E-A22E-CDA500416230}" srcOrd="1" destOrd="0" presId="urn:microsoft.com/office/officeart/2005/8/layout/hierarchy1"/>
    <dgm:cxn modelId="{468F706E-8485-444D-B28E-958FD3D41DCF}" type="presParOf" srcId="{AB78991C-84ED-479E-A22E-CDA500416230}" destId="{DD01DD36-F70B-46BB-BCF5-110B03A600CA}" srcOrd="0" destOrd="0" presId="urn:microsoft.com/office/officeart/2005/8/layout/hierarchy1"/>
    <dgm:cxn modelId="{B0407DF6-7F58-4527-9321-91B5E767C19B}" type="presParOf" srcId="{AB78991C-84ED-479E-A22E-CDA500416230}" destId="{06A067EB-CCDD-4406-A4CF-E8C85662BDC9}" srcOrd="1" destOrd="0" presId="urn:microsoft.com/office/officeart/2005/8/layout/hierarchy1"/>
    <dgm:cxn modelId="{AF32824C-7A2C-4E7D-B85D-09ACC71E2603}" type="presParOf" srcId="{06A067EB-CCDD-4406-A4CF-E8C85662BDC9}" destId="{81172738-4ADE-4825-98C8-B7452924C3D5}" srcOrd="0" destOrd="0" presId="urn:microsoft.com/office/officeart/2005/8/layout/hierarchy1"/>
    <dgm:cxn modelId="{8AE8ED4D-47A0-4896-9368-DC9B66BD68AE}" type="presParOf" srcId="{81172738-4ADE-4825-98C8-B7452924C3D5}" destId="{61DEF8B2-3773-4BDA-8196-5265D604BAE2}" srcOrd="0" destOrd="0" presId="urn:microsoft.com/office/officeart/2005/8/layout/hierarchy1"/>
    <dgm:cxn modelId="{87BFB864-9044-4050-B17E-88F445C3234C}" type="presParOf" srcId="{81172738-4ADE-4825-98C8-B7452924C3D5}" destId="{5F9FAAE3-AD9D-4975-B6BA-B0456D3AC553}" srcOrd="1" destOrd="0" presId="urn:microsoft.com/office/officeart/2005/8/layout/hierarchy1"/>
    <dgm:cxn modelId="{3D64EDE0-4598-4109-84FD-571F9D63EB5E}" type="presParOf" srcId="{06A067EB-CCDD-4406-A4CF-E8C85662BDC9}" destId="{2B036278-0239-4EA1-A9CE-6947BE41F8F1}" srcOrd="1" destOrd="0" presId="urn:microsoft.com/office/officeart/2005/8/layout/hierarchy1"/>
    <dgm:cxn modelId="{0D2B277D-82C0-4722-97A5-064CD1EF6A8F}" type="presParOf" srcId="{AB78991C-84ED-479E-A22E-CDA500416230}" destId="{FE7AE9B7-5DBB-4069-ADD7-614357237825}" srcOrd="2" destOrd="0" presId="urn:microsoft.com/office/officeart/2005/8/layout/hierarchy1"/>
    <dgm:cxn modelId="{AFBFAB40-1847-4D50-B321-8E7F4A3FDA8F}" type="presParOf" srcId="{AB78991C-84ED-479E-A22E-CDA500416230}" destId="{8524C3B4-7E68-4BAC-A987-FEF2062036BA}" srcOrd="3" destOrd="0" presId="urn:microsoft.com/office/officeart/2005/8/layout/hierarchy1"/>
    <dgm:cxn modelId="{A9406751-7176-4D35-86E7-7C1AE65D18A9}" type="presParOf" srcId="{8524C3B4-7E68-4BAC-A987-FEF2062036BA}" destId="{C4ACE8BE-3325-43B2-8CC9-5784416DD147}" srcOrd="0" destOrd="0" presId="urn:microsoft.com/office/officeart/2005/8/layout/hierarchy1"/>
    <dgm:cxn modelId="{94A6A084-65AD-4FDC-A9AE-DC1AF1E6A9B8}" type="presParOf" srcId="{C4ACE8BE-3325-43B2-8CC9-5784416DD147}" destId="{42082308-97B1-41B3-AC93-FFFFCE8F62D4}" srcOrd="0" destOrd="0" presId="urn:microsoft.com/office/officeart/2005/8/layout/hierarchy1"/>
    <dgm:cxn modelId="{FD6A49B4-3085-4F08-8AB3-295A0A92B52C}" type="presParOf" srcId="{C4ACE8BE-3325-43B2-8CC9-5784416DD147}" destId="{62126155-79DC-4224-9CED-8E9882F06C9A}" srcOrd="1" destOrd="0" presId="urn:microsoft.com/office/officeart/2005/8/layout/hierarchy1"/>
    <dgm:cxn modelId="{5BB3CE96-94B0-4530-9701-BBE876FCB4AB}" type="presParOf" srcId="{8524C3B4-7E68-4BAC-A987-FEF2062036BA}" destId="{D087636F-058C-43A1-976E-F37A5F2B3E6D}"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BB6DE1-00AC-4DE1-8E84-5B6A9DD9B156}" type="datetimeFigureOut">
              <a:rPr lang="en-US" smtClean="0"/>
              <a:pPr/>
              <a:t>17-11-2020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6EEC04-CFBC-4B54-BCE1-E7EB180295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6EEC04-CFBC-4B54-BCE1-E7EB180295C9}"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17-11-2020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17-11-2020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17-11-2020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17-11-2020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17-11-2020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17-11-2020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066800"/>
          </a:xfrm>
        </p:spPr>
        <p:txBody>
          <a:bodyPr>
            <a:normAutofit fontScale="25000" lnSpcReduction="20000"/>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sz="21600" dirty="0" smtClean="0">
                <a:latin typeface="Aharoni" pitchFamily="2" charset="-79"/>
                <a:cs typeface="Aharoni" pitchFamily="2" charset="-79"/>
              </a:rPr>
              <a:t>      ACUTE CASE </a:t>
            </a:r>
            <a:r>
              <a:rPr lang="en-US" sz="21600" dirty="0" smtClean="0">
                <a:latin typeface="Aharoni" pitchFamily="2" charset="-79"/>
                <a:cs typeface="Aharoni" pitchFamily="2" charset="-79"/>
              </a:rPr>
              <a:t>TAKING</a:t>
            </a:r>
          </a:p>
          <a:p>
            <a:r>
              <a:rPr lang="en-US" sz="800" dirty="0" err="1" smtClean="0">
                <a:solidFill>
                  <a:srgbClr val="92D050"/>
                </a:solidFill>
              </a:rPr>
              <a:t>Dr.Priyanka</a:t>
            </a:r>
            <a:r>
              <a:rPr lang="en-US" sz="800" dirty="0" smtClean="0">
                <a:solidFill>
                  <a:srgbClr val="92D050"/>
                </a:solidFill>
              </a:rPr>
              <a:t> P S</a:t>
            </a:r>
          </a:p>
          <a:p>
            <a:r>
              <a:rPr lang="en-US" sz="800" dirty="0" smtClean="0">
                <a:solidFill>
                  <a:srgbClr val="92D050"/>
                </a:solidFill>
              </a:rPr>
              <a:t>Assistant Professor</a:t>
            </a:r>
          </a:p>
          <a:p>
            <a:r>
              <a:rPr lang="en-US" sz="800" dirty="0" smtClean="0">
                <a:solidFill>
                  <a:srgbClr val="92D050"/>
                </a:solidFill>
              </a:rPr>
              <a:t>Dept .of Repertory, SKHMC</a:t>
            </a:r>
          </a:p>
          <a:p>
            <a:pPr algn="ctr">
              <a:buNone/>
            </a:pPr>
            <a:endParaRPr lang="en-US" sz="21600" dirty="0">
              <a:latin typeface="Aharoni" pitchFamily="2" charset="-79"/>
              <a:cs typeface="Aharoni" pitchFamily="2" charset="-79"/>
            </a:endParaRPr>
          </a:p>
        </p:txBody>
      </p:sp>
      <p:sp>
        <p:nvSpPr>
          <p:cNvPr id="4" name="Rectangle 3"/>
          <p:cNvSpPr/>
          <p:nvPr/>
        </p:nvSpPr>
        <p:spPr>
          <a:xfrm>
            <a:off x="5181600" y="5029200"/>
            <a:ext cx="3581400" cy="1200329"/>
          </a:xfrm>
          <a:prstGeom prst="rect">
            <a:avLst/>
          </a:prstGeom>
        </p:spPr>
        <p:txBody>
          <a:bodyPr wrap="square">
            <a:spAutoFit/>
          </a:bodyPr>
          <a:lstStyle/>
          <a:p>
            <a:r>
              <a:rPr lang="en-US" dirty="0" err="1" smtClean="0">
                <a:solidFill>
                  <a:srgbClr val="FF0000"/>
                </a:solidFill>
              </a:rPr>
              <a:t>Dr.Priyanka</a:t>
            </a:r>
            <a:r>
              <a:rPr lang="en-US" dirty="0" smtClean="0">
                <a:solidFill>
                  <a:srgbClr val="FF0000"/>
                </a:solidFill>
              </a:rPr>
              <a:t> P S</a:t>
            </a:r>
          </a:p>
          <a:p>
            <a:r>
              <a:rPr lang="en-US" dirty="0" smtClean="0">
                <a:solidFill>
                  <a:srgbClr val="FF0000"/>
                </a:solidFill>
              </a:rPr>
              <a:t>Assistant Professor</a:t>
            </a:r>
          </a:p>
          <a:p>
            <a:r>
              <a:rPr lang="en-US" dirty="0" smtClean="0">
                <a:solidFill>
                  <a:srgbClr val="FF0000"/>
                </a:solidFill>
              </a:rPr>
              <a:t>Dept .of Repertory, SKHMC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l">
              <a:lnSpc>
                <a:spcPct val="200000"/>
              </a:lnSpc>
              <a:buFont typeface="Wingdings" pitchFamily="2" charset="2"/>
              <a:buChar char="Ø"/>
            </a:pPr>
            <a:r>
              <a:rPr lang="en-US" sz="2400" dirty="0" smtClean="0">
                <a:latin typeface="Cambria" pitchFamily="18" charset="0"/>
              </a:rPr>
              <a:t> The case taking for Homoeopathic management requires a background knowledge of various disciplines _</a:t>
            </a:r>
            <a:br>
              <a:rPr lang="en-US" sz="2400" dirty="0" smtClean="0">
                <a:latin typeface="Cambria" pitchFamily="18" charset="0"/>
              </a:rPr>
            </a:br>
            <a:r>
              <a:rPr lang="en-US" sz="2400" dirty="0" smtClean="0">
                <a:latin typeface="Cambria" pitchFamily="18" charset="0"/>
              </a:rPr>
              <a:t> a ) The Principles Of Homoeopathy, </a:t>
            </a:r>
            <a:br>
              <a:rPr lang="en-US" sz="2400" dirty="0" smtClean="0">
                <a:latin typeface="Cambria" pitchFamily="18" charset="0"/>
              </a:rPr>
            </a:br>
            <a:r>
              <a:rPr lang="en-US" sz="2400" dirty="0" smtClean="0">
                <a:latin typeface="Cambria" pitchFamily="18" charset="0"/>
              </a:rPr>
              <a:t>b) Basic Medical Sciences,</a:t>
            </a:r>
            <a:br>
              <a:rPr lang="en-US" sz="2400" dirty="0" smtClean="0">
                <a:latin typeface="Cambria" pitchFamily="18" charset="0"/>
              </a:rPr>
            </a:br>
            <a:r>
              <a:rPr lang="en-US" sz="2400" dirty="0" smtClean="0">
                <a:latin typeface="Cambria" pitchFamily="18" charset="0"/>
              </a:rPr>
              <a:t> c) Clinical Subjects </a:t>
            </a:r>
            <a:br>
              <a:rPr lang="en-US" sz="2400" dirty="0" smtClean="0">
                <a:latin typeface="Cambria" pitchFamily="18" charset="0"/>
              </a:rPr>
            </a:br>
            <a:r>
              <a:rPr lang="en-US" sz="2400" dirty="0" smtClean="0">
                <a:latin typeface="Cambria" pitchFamily="18" charset="0"/>
              </a:rPr>
              <a:t>                     And</a:t>
            </a:r>
            <a:br>
              <a:rPr lang="en-US" sz="2400" dirty="0" smtClean="0">
                <a:latin typeface="Cambria" pitchFamily="18" charset="0"/>
              </a:rPr>
            </a:br>
            <a:r>
              <a:rPr lang="en-US" sz="2400" dirty="0" smtClean="0">
                <a:latin typeface="Cambria" pitchFamily="18" charset="0"/>
              </a:rPr>
              <a:t> d) The Communication Skills.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nSpc>
                <a:spcPct val="200000"/>
              </a:lnSpc>
            </a:pPr>
            <a:r>
              <a:rPr lang="en-US" sz="3200" b="1" i="1" u="sng" dirty="0" smtClean="0">
                <a:latin typeface="Cambria" pitchFamily="18" charset="0"/>
              </a:rPr>
              <a:t>ACUTE DISEASES</a:t>
            </a:r>
            <a:br>
              <a:rPr lang="en-US" sz="3200" b="1" i="1" u="sng" dirty="0" smtClean="0">
                <a:latin typeface="Cambria" pitchFamily="18" charset="0"/>
              </a:rPr>
            </a:br>
            <a:r>
              <a:rPr lang="en-US" sz="3200" b="1" i="1" u="sng" dirty="0" smtClean="0">
                <a:latin typeface="Cambria" pitchFamily="18" charset="0"/>
              </a:rPr>
              <a:t>APHORISM: 72</a:t>
            </a:r>
            <a:r>
              <a:rPr lang="en-US" sz="2400" dirty="0" smtClean="0">
                <a:latin typeface="Cambria" pitchFamily="18" charset="0"/>
              </a:rPr>
              <a:t/>
            </a:r>
            <a:br>
              <a:rPr lang="en-US" sz="2400" dirty="0" smtClean="0">
                <a:latin typeface="Cambria" pitchFamily="18" charset="0"/>
              </a:rPr>
            </a:br>
            <a:r>
              <a:rPr lang="en-US" sz="2400" dirty="0" smtClean="0">
                <a:latin typeface="Cambria" pitchFamily="18" charset="0"/>
              </a:rPr>
              <a:t> ACUTE DISEASES are defined as diseases , which begin</a:t>
            </a:r>
            <a:br>
              <a:rPr lang="en-US" sz="2400" dirty="0" smtClean="0">
                <a:latin typeface="Cambria" pitchFamily="18" charset="0"/>
              </a:rPr>
            </a:br>
            <a:r>
              <a:rPr lang="en-US" sz="2400" dirty="0" smtClean="0">
                <a:latin typeface="Cambria" pitchFamily="18" charset="0"/>
              </a:rPr>
              <a:t>  - suddenly, progress faster </a:t>
            </a:r>
            <a:br>
              <a:rPr lang="en-US" sz="2400" dirty="0" smtClean="0">
                <a:latin typeface="Cambria" pitchFamily="18" charset="0"/>
              </a:rPr>
            </a:br>
            <a:r>
              <a:rPr lang="en-US" sz="2400" dirty="0" smtClean="0">
                <a:latin typeface="Cambria" pitchFamily="18" charset="0"/>
              </a:rPr>
              <a:t>- run a definite course and</a:t>
            </a:r>
            <a:br>
              <a:rPr lang="en-US" sz="2400" dirty="0" smtClean="0">
                <a:latin typeface="Cambria" pitchFamily="18" charset="0"/>
              </a:rPr>
            </a:br>
            <a:r>
              <a:rPr lang="en-US" sz="2400" dirty="0" smtClean="0">
                <a:latin typeface="Cambria" pitchFamily="18" charset="0"/>
              </a:rPr>
              <a:t>                 - finally end with recovery or death</a:t>
            </a:r>
            <a:endParaRPr lang="en-US" sz="2400" dirty="0">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l">
              <a:lnSpc>
                <a:spcPct val="200000"/>
              </a:lnSpc>
            </a:pPr>
            <a:r>
              <a:rPr lang="en-US" sz="2400" dirty="0" smtClean="0">
                <a:latin typeface="Cambria" pitchFamily="18" charset="0"/>
              </a:rPr>
              <a:t>They are caused by an   </a:t>
            </a:r>
            <a:br>
              <a:rPr lang="en-US" sz="2400" dirty="0" smtClean="0">
                <a:latin typeface="Cambria" pitchFamily="18" charset="0"/>
              </a:rPr>
            </a:br>
            <a:r>
              <a:rPr lang="en-US" sz="2400" dirty="0" smtClean="0">
                <a:latin typeface="Cambria" pitchFamily="18" charset="0"/>
              </a:rPr>
              <a:t>                ----------</a:t>
            </a:r>
            <a:r>
              <a:rPr lang="en-US" sz="2400" i="1" dirty="0" smtClean="0">
                <a:latin typeface="Cambria" pitchFamily="18" charset="0"/>
              </a:rPr>
              <a:t>EXCITING CAUSE OR ACUTE MIASM ( </a:t>
            </a:r>
            <a:r>
              <a:rPr lang="en-US" sz="2400" i="1" dirty="0" err="1" smtClean="0">
                <a:latin typeface="Cambria" pitchFamily="18" charset="0"/>
              </a:rPr>
              <a:t>Aph</a:t>
            </a:r>
            <a:r>
              <a:rPr lang="en-US" sz="2400" i="1" dirty="0" smtClean="0">
                <a:latin typeface="Cambria" pitchFamily="18" charset="0"/>
              </a:rPr>
              <a:t> 5)</a:t>
            </a:r>
            <a:br>
              <a:rPr lang="en-US" sz="2400" i="1" dirty="0" smtClean="0">
                <a:latin typeface="Cambria" pitchFamily="18" charset="0"/>
              </a:rPr>
            </a:br>
            <a:r>
              <a:rPr lang="en-US" sz="2400" dirty="0" smtClean="0">
                <a:latin typeface="Cambria" pitchFamily="18" charset="0"/>
              </a:rPr>
              <a:t> </a:t>
            </a:r>
            <a:r>
              <a:rPr lang="en-US" sz="2400" b="1" i="1" u="sng" dirty="0" smtClean="0">
                <a:latin typeface="Cambria" pitchFamily="18" charset="0"/>
              </a:rPr>
              <a:t>Exciting cause: </a:t>
            </a:r>
            <a:r>
              <a:rPr lang="en-US" sz="2400" dirty="0" smtClean="0">
                <a:latin typeface="Cambria" pitchFamily="18" charset="0"/>
              </a:rPr>
              <a:t>may be defined as the cause which excites a disease condition –either acute disease or acute exacerbation in chronic diseases.</a:t>
            </a:r>
            <a:br>
              <a:rPr lang="en-US" sz="2400" dirty="0" smtClean="0">
                <a:latin typeface="Cambria" pitchFamily="18" charset="0"/>
              </a:rPr>
            </a:br>
            <a:endParaRPr lang="en-US" sz="2400" dirty="0">
              <a:latin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normAutofit/>
          </a:bodyPr>
          <a:lstStyle/>
          <a:p>
            <a:pPr algn="l">
              <a:lnSpc>
                <a:spcPct val="200000"/>
              </a:lnSpc>
            </a:pPr>
            <a:r>
              <a:rPr lang="en-US" sz="2400" b="1" i="1" u="sng" dirty="0" smtClean="0">
                <a:latin typeface="Cambria" pitchFamily="18" charset="0"/>
              </a:rPr>
              <a:t>The acute </a:t>
            </a:r>
            <a:r>
              <a:rPr lang="en-US" sz="2400" b="1" i="1" u="sng" dirty="0" err="1" smtClean="0">
                <a:latin typeface="Cambria" pitchFamily="18" charset="0"/>
              </a:rPr>
              <a:t>miasm</a:t>
            </a:r>
            <a:r>
              <a:rPr lang="en-US" sz="2400" b="1" i="1" u="sng" dirty="0" smtClean="0">
                <a:latin typeface="Cambria" pitchFamily="18" charset="0"/>
              </a:rPr>
              <a:t> </a:t>
            </a:r>
            <a:r>
              <a:rPr lang="en-US" sz="2400" dirty="0" smtClean="0">
                <a:latin typeface="Cambria" pitchFamily="18" charset="0"/>
              </a:rPr>
              <a:t>comes on either with sufficient violence to cause death of patient</a:t>
            </a:r>
            <a:br>
              <a:rPr lang="en-US" sz="2400" dirty="0" smtClean="0">
                <a:latin typeface="Cambria" pitchFamily="18" charset="0"/>
              </a:rPr>
            </a:br>
            <a:r>
              <a:rPr lang="en-US" sz="2400" dirty="0" smtClean="0">
                <a:latin typeface="Cambria" pitchFamily="18" charset="0"/>
              </a:rPr>
              <a:t>                                            or</a:t>
            </a:r>
            <a:br>
              <a:rPr lang="en-US" sz="2400" dirty="0" smtClean="0">
                <a:latin typeface="Cambria" pitchFamily="18" charset="0"/>
              </a:rPr>
            </a:br>
            <a:r>
              <a:rPr lang="en-US" sz="2400" dirty="0" smtClean="0">
                <a:latin typeface="Cambria" pitchFamily="18" charset="0"/>
              </a:rPr>
              <a:t> With less violence, wherein there is a period of</a:t>
            </a:r>
            <a:br>
              <a:rPr lang="en-US" sz="2400" dirty="0" smtClean="0">
                <a:latin typeface="Cambria" pitchFamily="18" charset="0"/>
              </a:rPr>
            </a:br>
            <a:r>
              <a:rPr lang="en-US" sz="2400" dirty="0" smtClean="0">
                <a:latin typeface="Cambria" pitchFamily="18" charset="0"/>
              </a:rPr>
              <a:t>progress and a tendency to recover.</a:t>
            </a:r>
            <a:endParaRPr lang="en-US" sz="2400" dirty="0">
              <a:latin typeface="Cambr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normAutofit/>
          </a:bodyPr>
          <a:lstStyle/>
          <a:p>
            <a:pPr>
              <a:lnSpc>
                <a:spcPct val="200000"/>
              </a:lnSpc>
            </a:pPr>
            <a:r>
              <a:rPr lang="en-US" sz="2400" b="1" i="1" u="sng" dirty="0" smtClean="0">
                <a:latin typeface="Cambria" pitchFamily="18" charset="0"/>
              </a:rPr>
              <a:t>CASE TAKING</a:t>
            </a:r>
            <a:r>
              <a:rPr lang="en-US" sz="2400" b="1" i="1" dirty="0" smtClean="0">
                <a:latin typeface="Cambria" pitchFamily="18" charset="0"/>
              </a:rPr>
              <a:t/>
            </a:r>
            <a:br>
              <a:rPr lang="en-US" sz="2400" b="1" i="1" dirty="0" smtClean="0">
                <a:latin typeface="Cambria" pitchFamily="18" charset="0"/>
              </a:rPr>
            </a:br>
            <a:r>
              <a:rPr lang="en-US" sz="2400" b="1" i="1" dirty="0" smtClean="0">
                <a:latin typeface="Cambria" pitchFamily="18" charset="0"/>
              </a:rPr>
              <a:t> APHORISM   -------5,  6,  83 -104.</a:t>
            </a:r>
            <a:br>
              <a:rPr lang="en-US" sz="2400" b="1" i="1" dirty="0" smtClean="0">
                <a:latin typeface="Cambria" pitchFamily="18" charset="0"/>
              </a:rPr>
            </a:br>
            <a:endParaRPr lang="en-US" sz="2400" b="1" i="1" dirty="0">
              <a:latin typeface="Cambr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a:bodyPr>
          <a:lstStyle/>
          <a:p>
            <a:pPr algn="l">
              <a:lnSpc>
                <a:spcPct val="200000"/>
              </a:lnSpc>
            </a:pPr>
            <a:r>
              <a:rPr lang="en-US" sz="2400" b="1" u="sng" dirty="0" smtClean="0">
                <a:latin typeface="Cambria" pitchFamily="18" charset="0"/>
              </a:rPr>
              <a:t>APHORISM 5- CAUSES OF DISEASES</a:t>
            </a:r>
            <a:r>
              <a:rPr lang="en-US" sz="2400" dirty="0" smtClean="0">
                <a:latin typeface="Cambria" pitchFamily="18" charset="0"/>
              </a:rPr>
              <a:t/>
            </a:r>
            <a:br>
              <a:rPr lang="en-US" sz="2400" dirty="0" smtClean="0">
                <a:latin typeface="Cambria" pitchFamily="18" charset="0"/>
              </a:rPr>
            </a:br>
            <a:r>
              <a:rPr lang="en-US" sz="2400" dirty="0" smtClean="0">
                <a:latin typeface="Cambria" pitchFamily="18" charset="0"/>
              </a:rPr>
              <a:t> Exciting cause may be defined as the cause which excites a disease condition –either acute disease or acute exacerbation in chronic diseases.</a:t>
            </a:r>
            <a:br>
              <a:rPr lang="en-US" sz="2400" dirty="0" smtClean="0">
                <a:latin typeface="Cambria" pitchFamily="18" charset="0"/>
              </a:rPr>
            </a:br>
            <a:r>
              <a:rPr lang="en-US" sz="2400" dirty="0" smtClean="0">
                <a:latin typeface="Cambria" pitchFamily="18" charset="0"/>
              </a:rPr>
              <a:t>----------Helps in selecting the medicine</a:t>
            </a:r>
            <a:endParaRPr lang="en-US" sz="2400" dirty="0">
              <a:latin typeface="Cambri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754562"/>
          </a:xfrm>
        </p:spPr>
        <p:txBody>
          <a:bodyPr>
            <a:normAutofit/>
          </a:bodyPr>
          <a:lstStyle/>
          <a:p>
            <a:pPr algn="l">
              <a:lnSpc>
                <a:spcPct val="200000"/>
              </a:lnSpc>
            </a:pPr>
            <a:r>
              <a:rPr lang="en-US" sz="2400" b="1" u="sng" dirty="0" smtClean="0">
                <a:latin typeface="Cambria" pitchFamily="18" charset="0"/>
              </a:rPr>
              <a:t>APHORISM 6</a:t>
            </a:r>
            <a:r>
              <a:rPr lang="en-US" sz="2400" dirty="0" smtClean="0">
                <a:latin typeface="Cambria" pitchFamily="18" charset="0"/>
              </a:rPr>
              <a:t/>
            </a:r>
            <a:br>
              <a:rPr lang="en-US" sz="2400" dirty="0" smtClean="0">
                <a:latin typeface="Cambria" pitchFamily="18" charset="0"/>
              </a:rPr>
            </a:br>
            <a:r>
              <a:rPr lang="en-US" sz="2400" dirty="0" smtClean="0">
                <a:latin typeface="Cambria" pitchFamily="18" charset="0"/>
              </a:rPr>
              <a:t>                        Symptoms are obtained from the patient, from bystanders and observed the physician </a:t>
            </a:r>
            <a:r>
              <a:rPr lang="en-US" sz="2400" dirty="0" err="1" smtClean="0">
                <a:latin typeface="Cambria" pitchFamily="18" charset="0"/>
              </a:rPr>
              <a:t>hmself</a:t>
            </a:r>
            <a:r>
              <a:rPr lang="en-US" sz="2400" dirty="0" smtClean="0">
                <a:latin typeface="Cambria" pitchFamily="18" charset="0"/>
              </a:rPr>
              <a:t>.</a:t>
            </a:r>
            <a:endParaRPr lang="en-US" sz="2400" dirty="0">
              <a:latin typeface="Cambri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a:bodyPr>
          <a:lstStyle/>
          <a:p>
            <a:pPr>
              <a:lnSpc>
                <a:spcPct val="200000"/>
              </a:lnSpc>
            </a:pPr>
            <a:r>
              <a:rPr lang="en-US" sz="2400" b="1" u="sng" dirty="0" smtClean="0">
                <a:latin typeface="Cambria" pitchFamily="18" charset="0"/>
              </a:rPr>
              <a:t>CLASSIFICATION OF ACUTE DISEASE</a:t>
            </a:r>
            <a:br>
              <a:rPr lang="en-US" sz="2400" b="1" u="sng" dirty="0" smtClean="0">
                <a:latin typeface="Cambria" pitchFamily="18" charset="0"/>
              </a:rPr>
            </a:br>
            <a:r>
              <a:rPr lang="en-US" sz="2400" b="1" u="sng" dirty="0" smtClean="0">
                <a:latin typeface="Cambria" pitchFamily="18" charset="0"/>
              </a:rPr>
              <a:t>APHORISM :73</a:t>
            </a:r>
            <a:br>
              <a:rPr lang="en-US" sz="2400" b="1" u="sng" dirty="0" smtClean="0">
                <a:latin typeface="Cambria" pitchFamily="18" charset="0"/>
              </a:rPr>
            </a:br>
            <a:r>
              <a:rPr lang="en-US" sz="2400" dirty="0" smtClean="0">
                <a:latin typeface="Cambria" pitchFamily="18" charset="0"/>
              </a:rPr>
              <a:t> Acute disease is again subdivided into</a:t>
            </a:r>
            <a:br>
              <a:rPr lang="en-US" sz="2400" dirty="0" smtClean="0">
                <a:latin typeface="Cambria" pitchFamily="18" charset="0"/>
              </a:rPr>
            </a:br>
            <a:r>
              <a:rPr lang="en-US" sz="2400" dirty="0" smtClean="0">
                <a:latin typeface="Cambria" pitchFamily="18" charset="0"/>
              </a:rPr>
              <a:t> 1. individual acute disease</a:t>
            </a:r>
            <a:br>
              <a:rPr lang="en-US" sz="2400" dirty="0" smtClean="0">
                <a:latin typeface="Cambria" pitchFamily="18" charset="0"/>
              </a:rPr>
            </a:br>
            <a:r>
              <a:rPr lang="en-US" sz="2400" dirty="0" smtClean="0">
                <a:latin typeface="Cambria" pitchFamily="18" charset="0"/>
              </a:rPr>
              <a:t> 2. sporadic acute disease</a:t>
            </a:r>
            <a:br>
              <a:rPr lang="en-US" sz="2400" dirty="0" smtClean="0">
                <a:latin typeface="Cambria" pitchFamily="18" charset="0"/>
              </a:rPr>
            </a:br>
            <a:r>
              <a:rPr lang="en-US" sz="2400" dirty="0" smtClean="0">
                <a:latin typeface="Cambria" pitchFamily="18" charset="0"/>
              </a:rPr>
              <a:t> 3. epidemic acute disease</a:t>
            </a:r>
            <a:endParaRPr lang="en-US" sz="2400" dirty="0">
              <a:latin typeface="Cambri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64162"/>
          </a:xfrm>
        </p:spPr>
        <p:txBody>
          <a:bodyPr>
            <a:normAutofit fontScale="90000"/>
          </a:bodyPr>
          <a:lstStyle/>
          <a:p>
            <a:pPr algn="l">
              <a:lnSpc>
                <a:spcPct val="200000"/>
              </a:lnSpc>
            </a:pPr>
            <a:r>
              <a:rPr lang="en-US" sz="2400" b="1" i="1" u="sng" dirty="0" smtClean="0">
                <a:latin typeface="Cambria" pitchFamily="18" charset="0"/>
              </a:rPr>
              <a:t>INDIVIDUAL   A/C   DISEASE </a:t>
            </a:r>
            <a:br>
              <a:rPr lang="en-US" sz="2400" b="1" i="1" u="sng" dirty="0" smtClean="0">
                <a:latin typeface="Cambria" pitchFamily="18" charset="0"/>
              </a:rPr>
            </a:br>
            <a:r>
              <a:rPr lang="en-US" sz="2400" b="1" i="1" dirty="0" smtClean="0">
                <a:latin typeface="Cambria" pitchFamily="18" charset="0"/>
              </a:rPr>
              <a:t>                              </a:t>
            </a:r>
            <a:r>
              <a:rPr lang="en-US" sz="2400" dirty="0" smtClean="0">
                <a:latin typeface="Cambria" pitchFamily="18" charset="0"/>
              </a:rPr>
              <a:t> Is that which</a:t>
            </a:r>
            <a:r>
              <a:rPr lang="en-US" sz="2400" b="1" dirty="0" smtClean="0">
                <a:latin typeface="Cambria" pitchFamily="18" charset="0"/>
              </a:rPr>
              <a:t> </a:t>
            </a:r>
            <a:r>
              <a:rPr lang="en-US" sz="2400" dirty="0" smtClean="0">
                <a:latin typeface="Cambria" pitchFamily="18" charset="0"/>
              </a:rPr>
              <a:t>attacks a single human being. The disease is caused by</a:t>
            </a:r>
            <a:br>
              <a:rPr lang="en-US" sz="2400" dirty="0" smtClean="0">
                <a:latin typeface="Cambria" pitchFamily="18" charset="0"/>
              </a:rPr>
            </a:br>
            <a:r>
              <a:rPr lang="en-US" sz="2400" dirty="0" smtClean="0">
                <a:latin typeface="Cambria" pitchFamily="18" charset="0"/>
              </a:rPr>
              <a:t> Excess in food</a:t>
            </a:r>
            <a:br>
              <a:rPr lang="en-US" sz="2400" dirty="0" smtClean="0">
                <a:latin typeface="Cambria" pitchFamily="18" charset="0"/>
              </a:rPr>
            </a:br>
            <a:r>
              <a:rPr lang="en-US" sz="2400" dirty="0" smtClean="0">
                <a:latin typeface="Cambria" pitchFamily="18" charset="0"/>
              </a:rPr>
              <a:t> Insufficient food and</a:t>
            </a:r>
            <a:br>
              <a:rPr lang="en-US" sz="2400" dirty="0" smtClean="0">
                <a:latin typeface="Cambria" pitchFamily="18" charset="0"/>
              </a:rPr>
            </a:br>
            <a:r>
              <a:rPr lang="en-US" sz="2400" dirty="0" smtClean="0">
                <a:latin typeface="Cambria" pitchFamily="18" charset="0"/>
              </a:rPr>
              <a:t> Severe physical exposure , that is chill, over heating, over </a:t>
            </a:r>
            <a:r>
              <a:rPr lang="en-US" sz="2400" dirty="0" err="1" smtClean="0">
                <a:latin typeface="Cambria" pitchFamily="18" charset="0"/>
              </a:rPr>
              <a:t>eating,mental</a:t>
            </a:r>
            <a:r>
              <a:rPr lang="en-US" sz="2400" dirty="0" smtClean="0">
                <a:latin typeface="Cambria" pitchFamily="18" charset="0"/>
              </a:rPr>
              <a:t> emotion, </a:t>
            </a:r>
            <a:r>
              <a:rPr lang="en-US" sz="2400" dirty="0" err="1" smtClean="0">
                <a:latin typeface="Cambria" pitchFamily="18" charset="0"/>
              </a:rPr>
              <a:t>strain,excitement</a:t>
            </a:r>
            <a:r>
              <a:rPr lang="en-US" sz="2400" dirty="0" smtClean="0">
                <a:latin typeface="Cambria" pitchFamily="18" charset="0"/>
              </a:rPr>
              <a:t>, dissipation</a:t>
            </a:r>
            <a:br>
              <a:rPr lang="en-US" sz="2400" dirty="0" smtClean="0">
                <a:latin typeface="Cambria" pitchFamily="18" charset="0"/>
              </a:rPr>
            </a:br>
            <a:r>
              <a:rPr lang="en-US" sz="2400" dirty="0" smtClean="0">
                <a:latin typeface="Cambria" pitchFamily="18" charset="0"/>
              </a:rPr>
              <a:t>.</a:t>
            </a:r>
            <a:endParaRPr lang="en-US" sz="2400" dirty="0">
              <a:latin typeface="Cambri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6049962"/>
          </a:xfrm>
        </p:spPr>
        <p:txBody>
          <a:bodyPr>
            <a:normAutofit/>
          </a:bodyPr>
          <a:lstStyle/>
          <a:p>
            <a:pPr algn="l">
              <a:lnSpc>
                <a:spcPct val="200000"/>
              </a:lnSpc>
            </a:pPr>
            <a:r>
              <a:rPr lang="en-US" sz="2400" b="1" i="1" u="sng" dirty="0" smtClean="0">
                <a:latin typeface="Cambria" pitchFamily="18" charset="0"/>
              </a:rPr>
              <a:t>SPORADIC  A/C  DISEASE</a:t>
            </a:r>
            <a:r>
              <a:rPr lang="en-US" sz="2400" b="1" u="sng" dirty="0" smtClean="0">
                <a:latin typeface="Cambria" pitchFamily="18" charset="0"/>
              </a:rPr>
              <a:t/>
            </a:r>
            <a:br>
              <a:rPr lang="en-US" sz="2400" b="1" u="sng" dirty="0" smtClean="0">
                <a:latin typeface="Cambria" pitchFamily="18" charset="0"/>
              </a:rPr>
            </a:br>
            <a:r>
              <a:rPr lang="en-US" sz="2400" b="1" dirty="0" smtClean="0">
                <a:latin typeface="Cambria" pitchFamily="18" charset="0"/>
              </a:rPr>
              <a:t>                               </a:t>
            </a:r>
            <a:r>
              <a:rPr lang="en-US" sz="2400" dirty="0" smtClean="0">
                <a:latin typeface="Cambria" pitchFamily="18" charset="0"/>
              </a:rPr>
              <a:t>Is that which</a:t>
            </a:r>
            <a:r>
              <a:rPr lang="en-US" sz="2400" b="1" dirty="0" smtClean="0">
                <a:latin typeface="Cambria" pitchFamily="18" charset="0"/>
              </a:rPr>
              <a:t> </a:t>
            </a:r>
            <a:r>
              <a:rPr lang="en-US" sz="2400" dirty="0" smtClean="0">
                <a:latin typeface="Cambria" pitchFamily="18" charset="0"/>
              </a:rPr>
              <a:t>attacks several persons at the same time here and there, sporadically</a:t>
            </a:r>
            <a:br>
              <a:rPr lang="en-US" sz="2400" dirty="0" smtClean="0">
                <a:latin typeface="Cambria" pitchFamily="18" charset="0"/>
              </a:rPr>
            </a:br>
            <a:r>
              <a:rPr lang="en-US" sz="2400" dirty="0" smtClean="0">
                <a:latin typeface="Cambria" pitchFamily="18" charset="0"/>
              </a:rPr>
              <a:t> It is caused by</a:t>
            </a:r>
            <a:br>
              <a:rPr lang="en-US" sz="2400" dirty="0" smtClean="0">
                <a:latin typeface="Cambria" pitchFamily="18" charset="0"/>
              </a:rPr>
            </a:br>
            <a:r>
              <a:rPr lang="en-US" sz="2400" dirty="0" smtClean="0">
                <a:latin typeface="Cambria" pitchFamily="18" charset="0"/>
              </a:rPr>
              <a:t> Meteoric or climatic influences and injurious agents</a:t>
            </a:r>
            <a:br>
              <a:rPr lang="en-US" sz="2400" dirty="0" smtClean="0">
                <a:latin typeface="Cambria" pitchFamily="18" charset="0"/>
              </a:rPr>
            </a:br>
            <a:r>
              <a:rPr lang="en-US" sz="2400" dirty="0" smtClean="0">
                <a:latin typeface="Cambria" pitchFamily="18" charset="0"/>
              </a:rPr>
              <a:t> Telluric agents such as soil and water</a:t>
            </a:r>
            <a:endParaRPr lang="en-US" sz="2400" dirty="0">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rPr>
              <a:t>DEFINE CASE TAKING</a:t>
            </a:r>
            <a:endParaRPr lang="en-US" b="1" dirty="0">
              <a:solidFill>
                <a:srgbClr val="00B0F0"/>
              </a:solidFill>
            </a:endParaRPr>
          </a:p>
        </p:txBody>
      </p:sp>
      <p:sp>
        <p:nvSpPr>
          <p:cNvPr id="3" name="Content Placeholder 2"/>
          <p:cNvSpPr>
            <a:spLocks noGrp="1"/>
          </p:cNvSpPr>
          <p:nvPr>
            <p:ph idx="1"/>
          </p:nvPr>
        </p:nvSpPr>
        <p:spPr>
          <a:xfrm>
            <a:off x="457200" y="2438400"/>
            <a:ext cx="8229600" cy="3200400"/>
          </a:xfrm>
        </p:spPr>
        <p:txBody>
          <a:bodyPr>
            <a:normAutofit lnSpcReduction="10000"/>
          </a:bodyPr>
          <a:lstStyle/>
          <a:p>
            <a:r>
              <a:rPr lang="en-US" sz="2800" b="1" i="1" dirty="0" smtClean="0"/>
              <a:t>CASE TAKING </a:t>
            </a:r>
            <a:r>
              <a:rPr lang="en-US" sz="2800" dirty="0" smtClean="0"/>
              <a:t>is a unique art of getting into</a:t>
            </a:r>
            <a:br>
              <a:rPr lang="en-US" sz="2800" dirty="0" smtClean="0"/>
            </a:br>
            <a:r>
              <a:rPr lang="en-US" sz="2800" dirty="0" smtClean="0"/>
              <a:t>conversation ,observation and collecting information from patient as well as from by standers to define the patient as a person and diagnose the disease.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fontScale="90000"/>
          </a:bodyPr>
          <a:lstStyle/>
          <a:p>
            <a:pPr algn="l">
              <a:lnSpc>
                <a:spcPct val="150000"/>
              </a:lnSpc>
            </a:pPr>
            <a:r>
              <a:rPr lang="en-US" sz="2800" b="1" i="1" u="sng" dirty="0" smtClean="0">
                <a:latin typeface="Cambria" pitchFamily="18" charset="0"/>
              </a:rPr>
              <a:t>EPIDEMIC  A/C  DISEASE</a:t>
            </a:r>
            <a:r>
              <a:rPr lang="en-US" sz="2800" b="1" dirty="0" smtClean="0">
                <a:latin typeface="Cambria" pitchFamily="18" charset="0"/>
              </a:rPr>
              <a:t> </a:t>
            </a:r>
            <a:br>
              <a:rPr lang="en-US" sz="2800" b="1" dirty="0" smtClean="0">
                <a:latin typeface="Cambria" pitchFamily="18" charset="0"/>
              </a:rPr>
            </a:br>
            <a:r>
              <a:rPr lang="en-US" sz="2800" b="1" dirty="0" smtClean="0">
                <a:latin typeface="Cambria" pitchFamily="18" charset="0"/>
              </a:rPr>
              <a:t/>
            </a:r>
            <a:br>
              <a:rPr lang="en-US" sz="2800" b="1" dirty="0" smtClean="0">
                <a:latin typeface="Cambria" pitchFamily="18" charset="0"/>
              </a:rPr>
            </a:br>
            <a:r>
              <a:rPr lang="en-US" sz="2700" dirty="0" smtClean="0">
                <a:latin typeface="Cambria" pitchFamily="18" charset="0"/>
              </a:rPr>
              <a:t>Attacks many</a:t>
            </a:r>
            <a:r>
              <a:rPr lang="en-US" sz="2700" b="1" dirty="0" smtClean="0">
                <a:latin typeface="Cambria" pitchFamily="18" charset="0"/>
              </a:rPr>
              <a:t> </a:t>
            </a:r>
            <a:r>
              <a:rPr lang="en-US" sz="2700" dirty="0" smtClean="0">
                <a:latin typeface="Cambria" pitchFamily="18" charset="0"/>
              </a:rPr>
              <a:t>persons with very similar suffering for</a:t>
            </a:r>
            <a:br>
              <a:rPr lang="en-US" sz="2700" dirty="0" smtClean="0">
                <a:latin typeface="Cambria" pitchFamily="18" charset="0"/>
              </a:rPr>
            </a:br>
            <a:r>
              <a:rPr lang="en-US" sz="2700" dirty="0" smtClean="0">
                <a:latin typeface="Cambria" pitchFamily="18" charset="0"/>
              </a:rPr>
              <a:t>the same cause. </a:t>
            </a:r>
            <a:br>
              <a:rPr lang="en-US" sz="2700" dirty="0" smtClean="0">
                <a:latin typeface="Cambria" pitchFamily="18" charset="0"/>
              </a:rPr>
            </a:br>
            <a:r>
              <a:rPr lang="en-US" sz="2700" dirty="0" smtClean="0">
                <a:latin typeface="Cambria" pitchFamily="18" charset="0"/>
              </a:rPr>
              <a:t/>
            </a:r>
            <a:br>
              <a:rPr lang="en-US" sz="2700" dirty="0" smtClean="0">
                <a:latin typeface="Cambria" pitchFamily="18" charset="0"/>
              </a:rPr>
            </a:br>
            <a:r>
              <a:rPr lang="en-US" sz="2700" dirty="0" smtClean="0">
                <a:latin typeface="Cambria" pitchFamily="18" charset="0"/>
              </a:rPr>
              <a:t>It is excited by</a:t>
            </a:r>
            <a:br>
              <a:rPr lang="en-US" sz="2700" dirty="0" smtClean="0">
                <a:latin typeface="Cambria" pitchFamily="18" charset="0"/>
              </a:rPr>
            </a:br>
            <a:r>
              <a:rPr lang="en-US" sz="2700" dirty="0" smtClean="0">
                <a:latin typeface="Cambria" pitchFamily="18" charset="0"/>
              </a:rPr>
              <a:t> Calamities of war</a:t>
            </a:r>
            <a:br>
              <a:rPr lang="en-US" sz="2700" dirty="0" smtClean="0">
                <a:latin typeface="Cambria" pitchFamily="18" charset="0"/>
              </a:rPr>
            </a:br>
            <a:r>
              <a:rPr lang="en-US" sz="2700" dirty="0" smtClean="0">
                <a:latin typeface="Cambria" pitchFamily="18" charset="0"/>
              </a:rPr>
              <a:t> Inundation, famine</a:t>
            </a:r>
            <a:br>
              <a:rPr lang="en-US" sz="2700" dirty="0" smtClean="0">
                <a:latin typeface="Cambria" pitchFamily="18" charset="0"/>
              </a:rPr>
            </a:br>
            <a:r>
              <a:rPr lang="en-US" sz="2700" dirty="0" smtClean="0">
                <a:latin typeface="Cambria" pitchFamily="18" charset="0"/>
              </a:rPr>
              <a:t> Acute </a:t>
            </a:r>
            <a:r>
              <a:rPr lang="en-US" sz="2700" dirty="0" err="1" smtClean="0">
                <a:latin typeface="Cambria" pitchFamily="18" charset="0"/>
              </a:rPr>
              <a:t>miasm</a:t>
            </a:r>
            <a:r>
              <a:rPr lang="en-US" sz="2400" dirty="0" smtClean="0">
                <a:latin typeface="Cambria" pitchFamily="18" charset="0"/>
              </a:rPr>
              <a:t/>
            </a:r>
            <a:br>
              <a:rPr lang="en-US" sz="2400" dirty="0" smtClean="0">
                <a:latin typeface="Cambria" pitchFamily="18" charset="0"/>
              </a:rPr>
            </a:br>
            <a:endParaRPr lang="en-US" sz="2400" dirty="0">
              <a:latin typeface="Cambria"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l">
              <a:lnSpc>
                <a:spcPct val="150000"/>
              </a:lnSpc>
            </a:pPr>
            <a:r>
              <a:rPr lang="en-US" sz="2400" b="1" dirty="0" smtClean="0">
                <a:latin typeface="Cambria" pitchFamily="18" charset="0"/>
              </a:rPr>
              <a:t>                        </a:t>
            </a:r>
            <a:r>
              <a:rPr lang="en-US" sz="2400" b="1" u="sng" dirty="0" smtClean="0">
                <a:latin typeface="Cambria" pitchFamily="18" charset="0"/>
              </a:rPr>
              <a:t>CASE TAKING IN ACUTE DISEASES</a:t>
            </a:r>
            <a:br>
              <a:rPr lang="en-US" sz="2400" b="1" u="sng" dirty="0" smtClean="0">
                <a:latin typeface="Cambria" pitchFamily="18" charset="0"/>
              </a:rPr>
            </a:br>
            <a:r>
              <a:rPr lang="en-US" sz="2400" b="1" u="sng" dirty="0" smtClean="0">
                <a:latin typeface="Cambria" pitchFamily="18" charset="0"/>
              </a:rPr>
              <a:t/>
            </a:r>
            <a:br>
              <a:rPr lang="en-US" sz="2400" b="1" u="sng" dirty="0" smtClean="0">
                <a:latin typeface="Cambria" pitchFamily="18" charset="0"/>
              </a:rPr>
            </a:br>
            <a:r>
              <a:rPr lang="en-US" sz="2400" b="1" u="sng" dirty="0" smtClean="0">
                <a:latin typeface="Cambria" pitchFamily="18" charset="0"/>
              </a:rPr>
              <a:t>Aphorism 99</a:t>
            </a:r>
            <a:r>
              <a:rPr lang="en-US" sz="2400" dirty="0" smtClean="0">
                <a:latin typeface="Cambria" pitchFamily="18" charset="0"/>
              </a:rPr>
              <a:t/>
            </a:r>
            <a:br>
              <a:rPr lang="en-US" sz="2400" dirty="0" smtClean="0">
                <a:latin typeface="Cambria" pitchFamily="18" charset="0"/>
              </a:rPr>
            </a:br>
            <a:r>
              <a:rPr lang="en-US" sz="2400" dirty="0" smtClean="0">
                <a:latin typeface="Cambria" pitchFamily="18" charset="0"/>
              </a:rPr>
              <a:t> It is very easy to take a case in acute disease, because all the phenomena and the deviation from the health that has been recently lost are still in the memory of the patient and relatives.</a:t>
            </a:r>
            <a:br>
              <a:rPr lang="en-US" sz="2400" dirty="0" smtClean="0">
                <a:latin typeface="Cambria" pitchFamily="18" charset="0"/>
              </a:rPr>
            </a:br>
            <a:r>
              <a:rPr lang="en-US" sz="2400" dirty="0" smtClean="0">
                <a:latin typeface="Cambria" pitchFamily="18" charset="0"/>
              </a:rPr>
              <a:t> Physician wants to know everything in such cases also, but he has much less to inquire into.</a:t>
            </a:r>
            <a:endParaRPr lang="en-US" sz="2400" dirty="0">
              <a:latin typeface="Cambria"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5897562"/>
          </a:xfrm>
        </p:spPr>
        <p:txBody>
          <a:bodyPr>
            <a:normAutofit/>
          </a:bodyPr>
          <a:lstStyle/>
          <a:p>
            <a:pPr algn="l">
              <a:lnSpc>
                <a:spcPct val="200000"/>
              </a:lnSpc>
            </a:pPr>
            <a:r>
              <a:rPr lang="en-US" sz="2400" dirty="0" smtClean="0">
                <a:latin typeface="Cambria" pitchFamily="18" charset="0"/>
              </a:rPr>
              <a:t>In acute disease the presenting complaints are very prominent and impress our sense quickly, so much less time is required for tracing the full picture of the disease.</a:t>
            </a:r>
            <a:br>
              <a:rPr lang="en-US" sz="2400" dirty="0" smtClean="0">
                <a:latin typeface="Cambria" pitchFamily="18" charset="0"/>
              </a:rPr>
            </a:br>
            <a:r>
              <a:rPr lang="en-US" sz="2400" dirty="0" smtClean="0">
                <a:latin typeface="Cambria" pitchFamily="18" charset="0"/>
              </a:rPr>
              <a:t/>
            </a:r>
            <a:br>
              <a:rPr lang="en-US" sz="2400" dirty="0" smtClean="0">
                <a:latin typeface="Cambria" pitchFamily="18" charset="0"/>
              </a:rPr>
            </a:br>
            <a:r>
              <a:rPr lang="en-US" sz="2400" dirty="0" smtClean="0">
                <a:latin typeface="Cambria" pitchFamily="18" charset="0"/>
              </a:rPr>
              <a:t> Requires only few questionings almost</a:t>
            </a:r>
            <a:br>
              <a:rPr lang="en-US" sz="2400" dirty="0" smtClean="0">
                <a:latin typeface="Cambria" pitchFamily="18" charset="0"/>
              </a:rPr>
            </a:br>
            <a:r>
              <a:rPr lang="en-US" sz="2400" dirty="0" smtClean="0">
                <a:latin typeface="Cambria" pitchFamily="18" charset="0"/>
              </a:rPr>
              <a:t>everything is self evident.</a:t>
            </a:r>
            <a:endParaRPr lang="en-US" sz="2400" dirty="0">
              <a:latin typeface="Cambria"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pPr algn="l">
              <a:lnSpc>
                <a:spcPct val="200000"/>
              </a:lnSpc>
            </a:pPr>
            <a:r>
              <a:rPr lang="en-US" sz="2400" dirty="0" smtClean="0">
                <a:latin typeface="Cambria" pitchFamily="18" charset="0"/>
              </a:rPr>
              <a:t>Evolution of symptoms are very quick in a/c diseases and the patient remember all of them.</a:t>
            </a:r>
            <a:br>
              <a:rPr lang="en-US" sz="2400" dirty="0" smtClean="0">
                <a:latin typeface="Cambria" pitchFamily="18" charset="0"/>
              </a:rPr>
            </a:br>
            <a:r>
              <a:rPr lang="en-US" sz="2400" dirty="0" smtClean="0">
                <a:latin typeface="Cambria" pitchFamily="18" charset="0"/>
              </a:rPr>
              <a:t/>
            </a:r>
            <a:br>
              <a:rPr lang="en-US" sz="2400" dirty="0" smtClean="0">
                <a:latin typeface="Cambria" pitchFamily="18" charset="0"/>
              </a:rPr>
            </a:br>
            <a:r>
              <a:rPr lang="en-US" sz="2400" dirty="0" smtClean="0">
                <a:latin typeface="Cambria" pitchFamily="18" charset="0"/>
              </a:rPr>
              <a:t> Any known causative factor for the explosion of latent </a:t>
            </a:r>
            <a:r>
              <a:rPr lang="en-US" sz="2400" dirty="0" err="1" smtClean="0">
                <a:latin typeface="Cambria" pitchFamily="18" charset="0"/>
              </a:rPr>
              <a:t>psora</a:t>
            </a:r>
            <a:r>
              <a:rPr lang="en-US" sz="2400" dirty="0" smtClean="0">
                <a:latin typeface="Cambria" pitchFamily="18" charset="0"/>
              </a:rPr>
              <a:t> is to be ascertained.</a:t>
            </a:r>
            <a:br>
              <a:rPr lang="en-US" sz="2400" dirty="0" smtClean="0">
                <a:latin typeface="Cambria" pitchFamily="18" charset="0"/>
              </a:rPr>
            </a:br>
            <a:endParaRPr lang="en-US" sz="2400" dirty="0">
              <a:latin typeface="Cambria"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fontScale="90000"/>
          </a:bodyPr>
          <a:lstStyle/>
          <a:p>
            <a:pPr algn="l">
              <a:lnSpc>
                <a:spcPct val="200000"/>
              </a:lnSpc>
            </a:pPr>
            <a:r>
              <a:rPr lang="en-US" sz="2700" b="1" dirty="0" smtClean="0">
                <a:latin typeface="Cambria" pitchFamily="18" charset="0"/>
              </a:rPr>
              <a:t>                                              </a:t>
            </a:r>
            <a:r>
              <a:rPr lang="en-US" sz="2700" b="1" u="sng" dirty="0" smtClean="0">
                <a:latin typeface="Cambria" pitchFamily="18" charset="0"/>
              </a:rPr>
              <a:t>MANAGEMENT</a:t>
            </a:r>
            <a:r>
              <a:rPr lang="en-US" sz="2700" u="sng" dirty="0" smtClean="0">
                <a:latin typeface="Cambria" pitchFamily="18" charset="0"/>
              </a:rPr>
              <a:t/>
            </a:r>
            <a:br>
              <a:rPr lang="en-US" sz="2700" u="sng" dirty="0" smtClean="0">
                <a:latin typeface="Cambria" pitchFamily="18" charset="0"/>
              </a:rPr>
            </a:br>
            <a:r>
              <a:rPr lang="en-US" sz="2400" dirty="0" smtClean="0">
                <a:latin typeface="Cambria" pitchFamily="18" charset="0"/>
              </a:rPr>
              <a:t> If you are dealing with an acute condition, limit yourself to dealing with the acute state alone, and do not at the same time attempt to dip in to what has been a chronic state.</a:t>
            </a:r>
            <a:br>
              <a:rPr lang="en-US" sz="2400" dirty="0" smtClean="0">
                <a:latin typeface="Cambria" pitchFamily="18" charset="0"/>
              </a:rPr>
            </a:br>
            <a:r>
              <a:rPr lang="en-US" sz="2400" dirty="0" smtClean="0">
                <a:latin typeface="Cambria" pitchFamily="18" charset="0"/>
              </a:rPr>
              <a:t/>
            </a:r>
            <a:br>
              <a:rPr lang="en-US" sz="2400" dirty="0" smtClean="0">
                <a:latin typeface="Cambria" pitchFamily="18" charset="0"/>
              </a:rPr>
            </a:br>
            <a:r>
              <a:rPr lang="en-US" sz="2400" dirty="0" smtClean="0">
                <a:latin typeface="Cambria" pitchFamily="18" charset="0"/>
              </a:rPr>
              <a:t> In an acute explosion the chronic picture</a:t>
            </a:r>
            <a:br>
              <a:rPr lang="en-US" sz="2400" dirty="0" smtClean="0">
                <a:latin typeface="Cambria" pitchFamily="18" charset="0"/>
              </a:rPr>
            </a:br>
            <a:r>
              <a:rPr lang="en-US" sz="2400" dirty="0" smtClean="0">
                <a:latin typeface="Cambria" pitchFamily="18" charset="0"/>
              </a:rPr>
              <a:t>will retreat completely.</a:t>
            </a:r>
            <a:br>
              <a:rPr lang="en-US" sz="2400" dirty="0" smtClean="0">
                <a:latin typeface="Cambria" pitchFamily="18" charset="0"/>
              </a:rPr>
            </a:br>
            <a:endParaRPr lang="en-US" sz="2400" dirty="0">
              <a:latin typeface="Cambria"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l">
              <a:lnSpc>
                <a:spcPct val="200000"/>
              </a:lnSpc>
            </a:pPr>
            <a:r>
              <a:rPr lang="en-US" sz="2700" b="1" dirty="0" smtClean="0">
                <a:latin typeface="Cambria" pitchFamily="18" charset="0"/>
              </a:rPr>
              <a:t>                                    </a:t>
            </a:r>
            <a:r>
              <a:rPr lang="en-US" sz="2700" b="1" u="sng" dirty="0" smtClean="0">
                <a:latin typeface="Cambria" pitchFamily="18" charset="0"/>
              </a:rPr>
              <a:t>CASE TAKING -ORGANON</a:t>
            </a:r>
            <a:r>
              <a:rPr lang="en-US" sz="2400" b="1" dirty="0" smtClean="0">
                <a:latin typeface="Cambria" pitchFamily="18" charset="0"/>
              </a:rPr>
              <a:t/>
            </a:r>
            <a:br>
              <a:rPr lang="en-US" sz="2400" b="1" dirty="0" smtClean="0">
                <a:latin typeface="Cambria" pitchFamily="18" charset="0"/>
              </a:rPr>
            </a:br>
            <a:r>
              <a:rPr lang="en-US" sz="2400" dirty="0" smtClean="0">
                <a:latin typeface="Cambria" pitchFamily="18" charset="0"/>
              </a:rPr>
              <a:t> A concise idea about case taking (Aphorism 5)</a:t>
            </a:r>
            <a:br>
              <a:rPr lang="en-US" sz="2400" dirty="0" smtClean="0">
                <a:latin typeface="Cambria" pitchFamily="18" charset="0"/>
              </a:rPr>
            </a:br>
            <a:r>
              <a:rPr lang="en-US" sz="2400" dirty="0" smtClean="0">
                <a:latin typeface="Cambria" pitchFamily="18" charset="0"/>
              </a:rPr>
              <a:t> General directions ( Aphorism 83 - 104)</a:t>
            </a:r>
            <a:br>
              <a:rPr lang="en-US" sz="2400" dirty="0" smtClean="0">
                <a:latin typeface="Cambria" pitchFamily="18" charset="0"/>
              </a:rPr>
            </a:br>
            <a:r>
              <a:rPr lang="en-US" sz="2400" dirty="0" smtClean="0">
                <a:latin typeface="Cambria" pitchFamily="18" charset="0"/>
              </a:rPr>
              <a:t> Patient coming directly (Aphorism 83 _ 90)</a:t>
            </a:r>
            <a:br>
              <a:rPr lang="en-US" sz="2400" dirty="0" smtClean="0">
                <a:latin typeface="Cambria" pitchFamily="18" charset="0"/>
              </a:rPr>
            </a:br>
            <a:r>
              <a:rPr lang="en-US" sz="2400" dirty="0" smtClean="0">
                <a:latin typeface="Cambria" pitchFamily="18" charset="0"/>
              </a:rPr>
              <a:t> Patient coming from other physicians (Aphorism 91_ 93)</a:t>
            </a:r>
            <a:br>
              <a:rPr lang="en-US" sz="2400" dirty="0" smtClean="0">
                <a:latin typeface="Cambria" pitchFamily="18" charset="0"/>
              </a:rPr>
            </a:br>
            <a:r>
              <a:rPr lang="en-US" sz="2400" dirty="0" smtClean="0">
                <a:latin typeface="Cambria" pitchFamily="18" charset="0"/>
              </a:rPr>
              <a:t> Chronic case taking ( Aphorism 94 _ 98 )</a:t>
            </a:r>
            <a:br>
              <a:rPr lang="en-US" sz="2400" dirty="0" smtClean="0">
                <a:latin typeface="Cambria" pitchFamily="18" charset="0"/>
              </a:rPr>
            </a:br>
            <a:r>
              <a:rPr lang="en-US" sz="2400" dirty="0" smtClean="0">
                <a:latin typeface="Cambria" pitchFamily="18" charset="0"/>
              </a:rPr>
              <a:t> Acute case taking ( Aphorism 99 _ 102)</a:t>
            </a:r>
            <a:br>
              <a:rPr lang="en-US" sz="2400" dirty="0" smtClean="0">
                <a:latin typeface="Cambria" pitchFamily="18" charset="0"/>
              </a:rPr>
            </a:br>
            <a:r>
              <a:rPr lang="en-US" sz="2400" dirty="0" smtClean="0">
                <a:latin typeface="Cambria" pitchFamily="18" charset="0"/>
              </a:rPr>
              <a:t> Appraising the case taken ( Aphorism 103 _ 104)</a:t>
            </a:r>
            <a:endParaRPr lang="en-US" sz="2400" dirty="0">
              <a:latin typeface="Cambria"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l">
              <a:lnSpc>
                <a:spcPct val="200000"/>
              </a:lnSpc>
            </a:pPr>
            <a:r>
              <a:rPr lang="en-US" sz="2400" b="1" i="1" u="sng" dirty="0" smtClean="0">
                <a:latin typeface="Cambria" pitchFamily="18" charset="0"/>
              </a:rPr>
              <a:t>APHORISM 213</a:t>
            </a:r>
            <a:r>
              <a:rPr lang="en-US" sz="2400" dirty="0" smtClean="0">
                <a:latin typeface="Cambria" pitchFamily="18" charset="0"/>
              </a:rPr>
              <a:t/>
            </a:r>
            <a:br>
              <a:rPr lang="en-US" sz="2400" dirty="0" smtClean="0">
                <a:latin typeface="Cambria" pitchFamily="18" charset="0"/>
              </a:rPr>
            </a:br>
            <a:r>
              <a:rPr lang="en-US" sz="2400" dirty="0" smtClean="0">
                <a:latin typeface="Cambria" pitchFamily="18" charset="0"/>
              </a:rPr>
              <a:t> In acute diseases along with acute physical symptoms observe the mental symptoms also.</a:t>
            </a:r>
            <a:br>
              <a:rPr lang="en-US" sz="2400" dirty="0" smtClean="0">
                <a:latin typeface="Cambria" pitchFamily="18" charset="0"/>
              </a:rPr>
            </a:br>
            <a:r>
              <a:rPr lang="en-US" sz="2400" dirty="0" smtClean="0">
                <a:latin typeface="Cambria" pitchFamily="18" charset="0"/>
              </a:rPr>
              <a:t> In foot note- aconite will never effect or cure if the patient is </a:t>
            </a:r>
            <a:r>
              <a:rPr lang="en-US" sz="2400" dirty="0" err="1" smtClean="0">
                <a:latin typeface="Cambria" pitchFamily="18" charset="0"/>
              </a:rPr>
              <a:t>calm,quiet</a:t>
            </a:r>
            <a:r>
              <a:rPr lang="en-US" sz="2400" dirty="0" smtClean="0">
                <a:latin typeface="Cambria" pitchFamily="18" charset="0"/>
              </a:rPr>
              <a:t> and equable disposition</a:t>
            </a:r>
            <a:br>
              <a:rPr lang="en-US" sz="2400" dirty="0" smtClean="0">
                <a:latin typeface="Cambria" pitchFamily="18" charset="0"/>
              </a:rPr>
            </a:br>
            <a:r>
              <a:rPr lang="en-US" sz="2400" dirty="0" smtClean="0">
                <a:latin typeface="Cambria" pitchFamily="18" charset="0"/>
              </a:rPr>
              <a:t> </a:t>
            </a:r>
            <a:r>
              <a:rPr lang="en-US" sz="2400" dirty="0" err="1" smtClean="0">
                <a:latin typeface="Cambria" pitchFamily="18" charset="0"/>
              </a:rPr>
              <a:t>Nux</a:t>
            </a:r>
            <a:r>
              <a:rPr lang="en-US" sz="2400" dirty="0" smtClean="0">
                <a:latin typeface="Cambria" pitchFamily="18" charset="0"/>
              </a:rPr>
              <a:t> </a:t>
            </a:r>
            <a:r>
              <a:rPr lang="en-US" sz="2400" dirty="0" err="1" smtClean="0">
                <a:latin typeface="Cambria" pitchFamily="18" charset="0"/>
              </a:rPr>
              <a:t>vom</a:t>
            </a:r>
            <a:r>
              <a:rPr lang="en-US" sz="2400" dirty="0" smtClean="0">
                <a:latin typeface="Cambria" pitchFamily="18" charset="0"/>
              </a:rPr>
              <a:t>--- mild and phlegmatic</a:t>
            </a:r>
            <a:br>
              <a:rPr lang="en-US" sz="2400" dirty="0" smtClean="0">
                <a:latin typeface="Cambria" pitchFamily="18" charset="0"/>
              </a:rPr>
            </a:br>
            <a:r>
              <a:rPr lang="en-US" sz="2400" dirty="0" smtClean="0">
                <a:latin typeface="Cambria" pitchFamily="18" charset="0"/>
              </a:rPr>
              <a:t> </a:t>
            </a:r>
            <a:r>
              <a:rPr lang="en-US" sz="2400" dirty="0" err="1" smtClean="0">
                <a:latin typeface="Cambria" pitchFamily="18" charset="0"/>
              </a:rPr>
              <a:t>Pulsatilla</a:t>
            </a:r>
            <a:r>
              <a:rPr lang="en-US" sz="2400" dirty="0" smtClean="0">
                <a:latin typeface="Cambria" pitchFamily="18" charset="0"/>
              </a:rPr>
              <a:t>--- happy, gay and obstinate</a:t>
            </a:r>
            <a:endParaRPr lang="en-US" sz="2400" dirty="0">
              <a:latin typeface="Cambria"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l">
              <a:lnSpc>
                <a:spcPct val="200000"/>
              </a:lnSpc>
            </a:pPr>
            <a:r>
              <a:rPr lang="en-US" sz="2400" b="1" u="sng" dirty="0" smtClean="0">
                <a:latin typeface="Cambria" pitchFamily="18" charset="0"/>
              </a:rPr>
              <a:t>DIET AND REGIMEN IN ACUTE DISEASE</a:t>
            </a:r>
            <a:br>
              <a:rPr lang="en-US" sz="2400" b="1" u="sng" dirty="0" smtClean="0">
                <a:latin typeface="Cambria" pitchFamily="18" charset="0"/>
              </a:rPr>
            </a:br>
            <a:r>
              <a:rPr lang="en-US" sz="2400" b="1" u="sng" dirty="0" smtClean="0">
                <a:latin typeface="Cambria" pitchFamily="18" charset="0"/>
              </a:rPr>
              <a:t>APHORISM 262,263</a:t>
            </a:r>
            <a:r>
              <a:rPr lang="en-US" sz="2400" u="sng" dirty="0" smtClean="0">
                <a:latin typeface="Cambria" pitchFamily="18" charset="0"/>
              </a:rPr>
              <a:t/>
            </a:r>
            <a:br>
              <a:rPr lang="en-US" sz="2400" u="sng" dirty="0" smtClean="0">
                <a:latin typeface="Cambria" pitchFamily="18" charset="0"/>
              </a:rPr>
            </a:br>
            <a:r>
              <a:rPr lang="en-US" sz="2400" dirty="0" smtClean="0">
                <a:latin typeface="Cambria" pitchFamily="18" charset="0"/>
              </a:rPr>
              <a:t> 1. Food and drink- gratify the patients desire with regard to food and drink without offering and urging.</a:t>
            </a:r>
            <a:br>
              <a:rPr lang="en-US" sz="2400" dirty="0" smtClean="0">
                <a:latin typeface="Cambria" pitchFamily="18" charset="0"/>
              </a:rPr>
            </a:br>
            <a:r>
              <a:rPr lang="en-US" sz="2400" dirty="0" smtClean="0">
                <a:latin typeface="Cambria" pitchFamily="18" charset="0"/>
              </a:rPr>
              <a:t> The friends and attendants should be advised not to put any obstacle in the </a:t>
            </a:r>
            <a:r>
              <a:rPr lang="en-US" sz="2400" dirty="0" err="1" smtClean="0">
                <a:latin typeface="Cambria" pitchFamily="18" charset="0"/>
              </a:rPr>
              <a:t>fulfilment</a:t>
            </a:r>
            <a:r>
              <a:rPr lang="en-US" sz="2400" dirty="0" smtClean="0">
                <a:latin typeface="Cambria" pitchFamily="18" charset="0"/>
              </a:rPr>
              <a:t> of desires </a:t>
            </a:r>
            <a:r>
              <a:rPr lang="en-US" sz="2400" dirty="0" err="1" smtClean="0">
                <a:latin typeface="Cambria" pitchFamily="18" charset="0"/>
              </a:rPr>
              <a:t>exressed</a:t>
            </a:r>
            <a:r>
              <a:rPr lang="en-US" sz="2400" dirty="0" smtClean="0">
                <a:latin typeface="Cambria" pitchFamily="18" charset="0"/>
              </a:rPr>
              <a:t> by patient</a:t>
            </a:r>
            <a:br>
              <a:rPr lang="en-US" sz="2400" dirty="0" smtClean="0">
                <a:latin typeface="Cambria" pitchFamily="18" charset="0"/>
              </a:rPr>
            </a:br>
            <a:r>
              <a:rPr lang="en-US" sz="2400" dirty="0" smtClean="0">
                <a:latin typeface="Cambria" pitchFamily="18" charset="0"/>
              </a:rPr>
              <a:t>as these are aroused by the inner subtle voice of the life preserving vital force</a:t>
            </a:r>
            <a:endParaRPr lang="en-US" sz="2400" dirty="0">
              <a:latin typeface="Cambria"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fontScale="90000"/>
          </a:bodyPr>
          <a:lstStyle/>
          <a:p>
            <a:pPr algn="l">
              <a:lnSpc>
                <a:spcPct val="200000"/>
              </a:lnSpc>
            </a:pPr>
            <a:r>
              <a:rPr lang="en-US" sz="2700" dirty="0" smtClean="0">
                <a:latin typeface="Cambria" pitchFamily="18" charset="0"/>
              </a:rPr>
              <a:t>the patient desires those things that give palliative relief, and </a:t>
            </a:r>
            <a:r>
              <a:rPr lang="en-US" sz="2700" dirty="0" err="1" smtClean="0">
                <a:latin typeface="Cambria" pitchFamily="18" charset="0"/>
              </a:rPr>
              <a:t>merey</a:t>
            </a:r>
            <a:r>
              <a:rPr lang="en-US" sz="2700" dirty="0" smtClean="0">
                <a:latin typeface="Cambria" pitchFamily="18" charset="0"/>
              </a:rPr>
              <a:t> supply a sort of want</a:t>
            </a:r>
            <a:br>
              <a:rPr lang="en-US" sz="2700" dirty="0" smtClean="0">
                <a:latin typeface="Cambria" pitchFamily="18" charset="0"/>
              </a:rPr>
            </a:br>
            <a:r>
              <a:rPr lang="en-US" sz="2700" dirty="0" smtClean="0">
                <a:latin typeface="Cambria" pitchFamily="18" charset="0"/>
              </a:rPr>
              <a:t> </a:t>
            </a:r>
            <a:r>
              <a:rPr lang="en-US" sz="2700" dirty="0" err="1" smtClean="0">
                <a:latin typeface="Cambria" pitchFamily="18" charset="0"/>
              </a:rPr>
              <a:t>Eg</a:t>
            </a:r>
            <a:r>
              <a:rPr lang="en-US" sz="2700" dirty="0" smtClean="0">
                <a:latin typeface="Cambria" pitchFamily="18" charset="0"/>
              </a:rPr>
              <a:t>-aconite desires for cold water, the slight hindrance in removal of disease is overcome by refreshing effect of</a:t>
            </a:r>
            <a:br>
              <a:rPr lang="en-US" sz="2700" dirty="0" smtClean="0">
                <a:latin typeface="Cambria" pitchFamily="18" charset="0"/>
              </a:rPr>
            </a:br>
            <a:r>
              <a:rPr lang="en-US" sz="2700" dirty="0" smtClean="0">
                <a:latin typeface="Cambria" pitchFamily="18" charset="0"/>
              </a:rPr>
              <a:t>gratified desire.</a:t>
            </a:r>
            <a:r>
              <a:rPr lang="en-US" dirty="0" smtClean="0"/>
              <a:t/>
            </a:r>
            <a:br>
              <a:rPr lang="en-US"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l">
              <a:lnSpc>
                <a:spcPct val="200000"/>
              </a:lnSpc>
            </a:pPr>
            <a:r>
              <a:rPr lang="en-US" sz="2400" dirty="0" smtClean="0">
                <a:latin typeface="Cambria" pitchFamily="18" charset="0"/>
              </a:rPr>
              <a:t>2. Temperature and </a:t>
            </a:r>
            <a:r>
              <a:rPr lang="en-US" sz="2400" dirty="0" err="1" smtClean="0">
                <a:latin typeface="Cambria" pitchFamily="18" charset="0"/>
              </a:rPr>
              <a:t>clothings</a:t>
            </a:r>
            <a:r>
              <a:rPr lang="en-US" sz="2400" dirty="0" smtClean="0">
                <a:latin typeface="Cambria" pitchFamily="18" charset="0"/>
              </a:rPr>
              <a:t>- the temperature of the room and the quality of coverings must be arranged entirely</a:t>
            </a:r>
            <a:br>
              <a:rPr lang="en-US" sz="2400" dirty="0" smtClean="0">
                <a:latin typeface="Cambria" pitchFamily="18" charset="0"/>
              </a:rPr>
            </a:br>
            <a:r>
              <a:rPr lang="en-US" sz="2400" dirty="0" smtClean="0">
                <a:latin typeface="Cambria" pitchFamily="18" charset="0"/>
              </a:rPr>
              <a:t>according to the desire of the patient.</a:t>
            </a:r>
            <a:br>
              <a:rPr lang="en-US" sz="2400" dirty="0" smtClean="0">
                <a:latin typeface="Cambria" pitchFamily="18" charset="0"/>
              </a:rPr>
            </a:br>
            <a:r>
              <a:rPr lang="en-US" sz="2400" dirty="0" smtClean="0">
                <a:latin typeface="Cambria" pitchFamily="18" charset="0"/>
              </a:rPr>
              <a:t> 3. Mind- patient must be kept free from all over exertion of mind and exciting emotion.</a:t>
            </a:r>
            <a:br>
              <a:rPr lang="en-US" sz="2400" dirty="0" smtClean="0">
                <a:latin typeface="Cambria" pitchFamily="18" charset="0"/>
              </a:rPr>
            </a:br>
            <a:endParaRPr lang="en-US" sz="2400" dirty="0">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685800" y="1295400"/>
          <a:ext cx="8153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pPr algn="l">
              <a:lnSpc>
                <a:spcPct val="150000"/>
              </a:lnSpc>
            </a:pPr>
            <a:r>
              <a:rPr lang="en-US" sz="2700" b="1" u="sng" dirty="0" smtClean="0">
                <a:latin typeface="Cambria" pitchFamily="18" charset="0"/>
              </a:rPr>
              <a:t>CASE TAKING IN EPIDEMIC AND SPORADIC DISEASE</a:t>
            </a:r>
            <a:r>
              <a:rPr lang="en-US" sz="2700" dirty="0" smtClean="0">
                <a:latin typeface="Cambria" pitchFamily="18" charset="0"/>
              </a:rPr>
              <a:t/>
            </a:r>
            <a:br>
              <a:rPr lang="en-US" sz="2700" dirty="0" smtClean="0">
                <a:latin typeface="Cambria" pitchFamily="18" charset="0"/>
              </a:rPr>
            </a:br>
            <a:r>
              <a:rPr lang="en-US" sz="2700" b="1" i="1" u="sng" dirty="0" smtClean="0">
                <a:latin typeface="Cambria" pitchFamily="18" charset="0"/>
              </a:rPr>
              <a:t>APHORISM 100 – 103</a:t>
            </a:r>
            <a:br>
              <a:rPr lang="en-US" sz="2700" b="1" i="1" u="sng" dirty="0" smtClean="0">
                <a:latin typeface="Cambria" pitchFamily="18" charset="0"/>
              </a:rPr>
            </a:br>
            <a:r>
              <a:rPr lang="en-US" sz="2700" dirty="0" smtClean="0">
                <a:latin typeface="Cambria" pitchFamily="18" charset="0"/>
              </a:rPr>
              <a:t/>
            </a:r>
            <a:br>
              <a:rPr lang="en-US" sz="2700" dirty="0" smtClean="0">
                <a:latin typeface="Cambria" pitchFamily="18" charset="0"/>
              </a:rPr>
            </a:br>
            <a:r>
              <a:rPr lang="en-US" sz="2700" dirty="0" smtClean="0">
                <a:latin typeface="Cambria" pitchFamily="18" charset="0"/>
              </a:rPr>
              <a:t> Individual vary from each other and even the generic picture of the epidemic disease may vary from year to year</a:t>
            </a:r>
            <a:r>
              <a:rPr lang="en-US" dirty="0" smtClean="0"/>
              <a: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l">
              <a:lnSpc>
                <a:spcPct val="200000"/>
              </a:lnSpc>
            </a:pPr>
            <a:r>
              <a:rPr lang="en-US" sz="2400" dirty="0" smtClean="0">
                <a:latin typeface="Cambria" pitchFamily="18" charset="0"/>
              </a:rPr>
              <a:t>In epidemic disease the disease cause might be same or a fixed </a:t>
            </a:r>
            <a:r>
              <a:rPr lang="en-US" sz="2400" dirty="0" err="1" smtClean="0">
                <a:latin typeface="Cambria" pitchFamily="18" charset="0"/>
              </a:rPr>
              <a:t>miasm</a:t>
            </a:r>
            <a:r>
              <a:rPr lang="en-US" sz="2400" dirty="0" smtClean="0">
                <a:latin typeface="Cambria" pitchFamily="18" charset="0"/>
              </a:rPr>
              <a:t>, giving rise to a general picture of the disease to which all the patient confirm to ,but each individual patient adds his quota to this general symptom complex to make</a:t>
            </a:r>
            <a:br>
              <a:rPr lang="en-US" sz="2400" dirty="0" smtClean="0">
                <a:latin typeface="Cambria" pitchFamily="18" charset="0"/>
              </a:rPr>
            </a:br>
            <a:r>
              <a:rPr lang="en-US" sz="2400" dirty="0" smtClean="0">
                <a:latin typeface="Cambria" pitchFamily="18" charset="0"/>
              </a:rPr>
              <a:t>each patient unique and different from others.</a:t>
            </a:r>
            <a:br>
              <a:rPr lang="en-US" sz="2400" dirty="0" smtClean="0">
                <a:latin typeface="Cambria" pitchFamily="18" charset="0"/>
              </a:rPr>
            </a:br>
            <a:endParaRPr lang="en-US" sz="2400" dirty="0">
              <a:latin typeface="Cambria"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algn="l">
              <a:lnSpc>
                <a:spcPct val="200000"/>
              </a:lnSpc>
            </a:pPr>
            <a:r>
              <a:rPr lang="en-US" sz="2400" dirty="0" smtClean="0">
                <a:latin typeface="Cambria" pitchFamily="18" charset="0"/>
              </a:rPr>
              <a:t>So investigate each sporadic and epidemic disease as a new and</a:t>
            </a:r>
            <a:br>
              <a:rPr lang="en-US" sz="2400" dirty="0" smtClean="0">
                <a:latin typeface="Cambria" pitchFamily="18" charset="0"/>
              </a:rPr>
            </a:br>
            <a:r>
              <a:rPr lang="en-US" sz="2400" dirty="0" smtClean="0">
                <a:latin typeface="Cambria" pitchFamily="18" charset="0"/>
              </a:rPr>
              <a:t>unknown case and select medicine according to its symptom similarity. No disease is fully manifest through symptoms in one individual case.</a:t>
            </a:r>
            <a:br>
              <a:rPr lang="en-US" sz="2400" dirty="0" smtClean="0">
                <a:latin typeface="Cambria" pitchFamily="18" charset="0"/>
              </a:rPr>
            </a:br>
            <a:r>
              <a:rPr lang="en-US" sz="2400" dirty="0" smtClean="0">
                <a:latin typeface="Cambria" pitchFamily="18" charset="0"/>
              </a:rPr>
              <a:t/>
            </a:r>
            <a:br>
              <a:rPr lang="en-US" sz="2400" dirty="0" smtClean="0">
                <a:latin typeface="Cambria" pitchFamily="18" charset="0"/>
              </a:rPr>
            </a:br>
            <a:r>
              <a:rPr lang="en-US" sz="2400" dirty="0" smtClean="0">
                <a:latin typeface="Cambria" pitchFamily="18" charset="0"/>
              </a:rPr>
              <a:t> In epidemic disease a complete picture of the disease is apparent to the physician only when he observe a number of cases during the epidemic.</a:t>
            </a:r>
            <a:r>
              <a:rPr lang="en-US" sz="2000" dirty="0" smtClean="0">
                <a:latin typeface="Cambria" pitchFamily="18" charset="0"/>
              </a:rPr>
              <a:t/>
            </a:r>
            <a:br>
              <a:rPr lang="en-US" sz="2000" dirty="0" smtClean="0">
                <a:latin typeface="Cambria" pitchFamily="18" charset="0"/>
              </a:rPr>
            </a:br>
            <a:endParaRPr lang="en-US" sz="2000" dirty="0">
              <a:latin typeface="Cambria"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fontScale="90000"/>
          </a:bodyPr>
          <a:lstStyle/>
          <a:p>
            <a:pPr algn="l">
              <a:lnSpc>
                <a:spcPct val="200000"/>
              </a:lnSpc>
            </a:pPr>
            <a:r>
              <a:rPr lang="en-US" sz="2700" dirty="0" smtClean="0">
                <a:latin typeface="Cambria" pitchFamily="18" charset="0"/>
              </a:rPr>
              <a:t>Every epidemic disease in many respect a phenomenon of a unique character , differing vastly from all previous</a:t>
            </a:r>
            <a:br>
              <a:rPr lang="en-US" sz="2700" dirty="0" smtClean="0">
                <a:latin typeface="Cambria" pitchFamily="18" charset="0"/>
              </a:rPr>
            </a:br>
            <a:r>
              <a:rPr lang="en-US" sz="2700" dirty="0" smtClean="0">
                <a:latin typeface="Cambria" pitchFamily="18" charset="0"/>
              </a:rPr>
              <a:t>epidemics.</a:t>
            </a:r>
            <a:br>
              <a:rPr lang="en-US" sz="2700" dirty="0" smtClean="0">
                <a:latin typeface="Cambria" pitchFamily="18" charset="0"/>
              </a:rPr>
            </a:br>
            <a:r>
              <a:rPr lang="en-US" sz="2700" dirty="0" smtClean="0">
                <a:latin typeface="Cambria" pitchFamily="18" charset="0"/>
              </a:rPr>
              <a:t/>
            </a:r>
            <a:br>
              <a:rPr lang="en-US" sz="2700" dirty="0" smtClean="0">
                <a:latin typeface="Cambria" pitchFamily="18" charset="0"/>
              </a:rPr>
            </a:br>
            <a:r>
              <a:rPr lang="en-US" sz="2700" dirty="0" smtClean="0">
                <a:latin typeface="Cambria" pitchFamily="18" charset="0"/>
              </a:rPr>
              <a:t> The complete picture of an epidemic disease is grasped through observation of a good many person falling victims to</a:t>
            </a:r>
            <a:br>
              <a:rPr lang="en-US" sz="2700" dirty="0" smtClean="0">
                <a:latin typeface="Cambria" pitchFamily="18" charset="0"/>
              </a:rPr>
            </a:br>
            <a:r>
              <a:rPr lang="en-US" sz="2700" dirty="0" smtClean="0">
                <a:latin typeface="Cambria" pitchFamily="18" charset="0"/>
              </a:rPr>
              <a:t>that epidemic disease.</a:t>
            </a:r>
            <a:r>
              <a:rPr lang="en-US" dirty="0" smtClean="0"/>
              <a:t/>
            </a:r>
            <a:br>
              <a:rPr lang="en-US" dirty="0" smtClean="0"/>
            </a:b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l">
              <a:lnSpc>
                <a:spcPct val="150000"/>
              </a:lnSpc>
            </a:pPr>
            <a:r>
              <a:rPr lang="en-US" sz="2400" b="1" u="sng" dirty="0" smtClean="0">
                <a:latin typeface="Cambria" pitchFamily="18" charset="0"/>
              </a:rPr>
              <a:t>CASE TAKING IN ACUTE DISEASE WITH A CHRONIC BACKGROUND</a:t>
            </a:r>
            <a:br>
              <a:rPr lang="en-US" sz="2400" b="1" u="sng" dirty="0" smtClean="0">
                <a:latin typeface="Cambria" pitchFamily="18" charset="0"/>
              </a:rPr>
            </a:br>
            <a:r>
              <a:rPr lang="en-US" sz="2400" dirty="0" smtClean="0">
                <a:latin typeface="Cambria" pitchFamily="18" charset="0"/>
              </a:rPr>
              <a:t/>
            </a:r>
            <a:br>
              <a:rPr lang="en-US" sz="2400" dirty="0" smtClean="0">
                <a:latin typeface="Cambria" pitchFamily="18" charset="0"/>
              </a:rPr>
            </a:br>
            <a:r>
              <a:rPr lang="en-US" sz="2400" dirty="0" smtClean="0">
                <a:latin typeface="Cambria" pitchFamily="18" charset="0"/>
              </a:rPr>
              <a:t> When an individual has an a/c disease the case taking is limited to the symptoms of the case only. Not to take into consideration that the patient had any chronic disease.</a:t>
            </a:r>
            <a:br>
              <a:rPr lang="en-US" sz="2400" dirty="0" smtClean="0">
                <a:latin typeface="Cambria" pitchFamily="18" charset="0"/>
              </a:rPr>
            </a:br>
            <a:r>
              <a:rPr lang="en-US" sz="2400" dirty="0" smtClean="0">
                <a:latin typeface="Cambria" pitchFamily="18" charset="0"/>
              </a:rPr>
              <a:t/>
            </a:r>
            <a:br>
              <a:rPr lang="en-US" sz="2400" dirty="0" smtClean="0">
                <a:latin typeface="Cambria" pitchFamily="18" charset="0"/>
              </a:rPr>
            </a:br>
            <a:r>
              <a:rPr lang="en-US" sz="2400" dirty="0" smtClean="0">
                <a:latin typeface="Cambria" pitchFamily="18" charset="0"/>
              </a:rPr>
              <a:t> Take the case regarding the a/c complaint only, and prescribe on that with out considering the c/c disease.</a:t>
            </a:r>
            <a:endParaRPr lang="en-US" sz="2400" dirty="0">
              <a:latin typeface="Cambria"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2895600"/>
          </a:xfrm>
        </p:spPr>
        <p:txBody>
          <a:bodyPr>
            <a:normAutofit/>
          </a:bodyPr>
          <a:lstStyle/>
          <a:p>
            <a:pPr algn="l">
              <a:lnSpc>
                <a:spcPct val="150000"/>
              </a:lnSpc>
            </a:pPr>
            <a:r>
              <a:rPr lang="en-US" sz="2400" dirty="0" smtClean="0">
                <a:latin typeface="Cambria" pitchFamily="18" charset="0"/>
              </a:rPr>
              <a:t>We have to pay little attention to the chronic symptoms, because a/c disease have sudden onset and decline and they</a:t>
            </a:r>
            <a:br>
              <a:rPr lang="en-US" sz="2400" dirty="0" smtClean="0">
                <a:latin typeface="Cambria" pitchFamily="18" charset="0"/>
              </a:rPr>
            </a:br>
            <a:r>
              <a:rPr lang="en-US" sz="2400" dirty="0" smtClean="0">
                <a:latin typeface="Cambria" pitchFamily="18" charset="0"/>
              </a:rPr>
              <a:t>are so violent and they give no time for a detailed case taking.</a:t>
            </a:r>
            <a:br>
              <a:rPr lang="en-US" sz="2400" dirty="0" smtClean="0">
                <a:latin typeface="Cambria" pitchFamily="18" charset="0"/>
              </a:rPr>
            </a:br>
            <a:endParaRPr lang="en-US" sz="2400" dirty="0">
              <a:latin typeface="Cambria"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02162"/>
          </a:xfrm>
        </p:spPr>
        <p:txBody>
          <a:bodyPr>
            <a:normAutofit/>
          </a:bodyPr>
          <a:lstStyle/>
          <a:p>
            <a:pPr algn="l">
              <a:lnSpc>
                <a:spcPct val="200000"/>
              </a:lnSpc>
            </a:pPr>
            <a:r>
              <a:rPr lang="en-US" sz="2800" b="1" u="sng" dirty="0" smtClean="0">
                <a:latin typeface="Cambria" pitchFamily="18" charset="0"/>
              </a:rPr>
              <a:t>KENT'S VIEW IN A/C CASETAKING</a:t>
            </a:r>
            <a:r>
              <a:rPr lang="en-US" sz="2800" dirty="0" smtClean="0">
                <a:latin typeface="Cambria" pitchFamily="18" charset="0"/>
              </a:rPr>
              <a:t/>
            </a:r>
            <a:br>
              <a:rPr lang="en-US" sz="2800" dirty="0" smtClean="0">
                <a:latin typeface="Cambria" pitchFamily="18" charset="0"/>
              </a:rPr>
            </a:br>
            <a:r>
              <a:rPr lang="en-US" sz="2800" dirty="0" smtClean="0">
                <a:latin typeface="Cambria" pitchFamily="18" charset="0"/>
              </a:rPr>
              <a:t> Never consider acute and chronic together</a:t>
            </a:r>
            <a:br>
              <a:rPr lang="en-US" sz="2800" dirty="0" smtClean="0">
                <a:latin typeface="Cambria" pitchFamily="18" charset="0"/>
              </a:rPr>
            </a:br>
            <a:r>
              <a:rPr lang="en-US" sz="2800" dirty="0" smtClean="0">
                <a:latin typeface="Cambria" pitchFamily="18" charset="0"/>
              </a:rPr>
              <a:t> Sequel of acute diseases are </a:t>
            </a:r>
            <a:r>
              <a:rPr lang="en-US" sz="2800" dirty="0" err="1" smtClean="0">
                <a:latin typeface="Cambria" pitchFamily="18" charset="0"/>
              </a:rPr>
              <a:t>psoric</a:t>
            </a:r>
            <a:r>
              <a:rPr lang="en-US" sz="2800" dirty="0" smtClean="0">
                <a:latin typeface="Cambria" pitchFamily="18" charset="0"/>
              </a:rPr>
              <a:t> disorders and must be treated as </a:t>
            </a:r>
            <a:r>
              <a:rPr lang="en-US" sz="2800" dirty="0" err="1" smtClean="0">
                <a:latin typeface="Cambria" pitchFamily="18" charset="0"/>
              </a:rPr>
              <a:t>psora</a:t>
            </a:r>
            <a:endParaRPr lang="en-US" sz="2800" dirty="0">
              <a:latin typeface="Cambria"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pPr algn="l">
              <a:lnSpc>
                <a:spcPct val="150000"/>
              </a:lnSpc>
            </a:pPr>
            <a:r>
              <a:rPr lang="en-US" sz="2700" b="1" u="sng" dirty="0" smtClean="0">
                <a:latin typeface="Cambria" pitchFamily="18" charset="0"/>
              </a:rPr>
              <a:t>COLLECT TWO MAIN ASPECTS OF CASE</a:t>
            </a:r>
            <a:r>
              <a:rPr lang="en-US" sz="2700" dirty="0" smtClean="0">
                <a:latin typeface="Cambria" pitchFamily="18" charset="0"/>
              </a:rPr>
              <a:t/>
            </a:r>
            <a:br>
              <a:rPr lang="en-US" sz="2700" dirty="0" smtClean="0">
                <a:latin typeface="Cambria" pitchFamily="18" charset="0"/>
              </a:rPr>
            </a:br>
            <a:r>
              <a:rPr lang="en-US" sz="2700" dirty="0" smtClean="0">
                <a:latin typeface="Cambria" pitchFamily="18" charset="0"/>
              </a:rPr>
              <a:t>1. Presenting complaints can be described in four</a:t>
            </a:r>
            <a:br>
              <a:rPr lang="en-US" sz="2700" dirty="0" smtClean="0">
                <a:latin typeface="Cambria" pitchFamily="18" charset="0"/>
              </a:rPr>
            </a:br>
            <a:r>
              <a:rPr lang="fr-FR" sz="2700" dirty="0" smtClean="0">
                <a:latin typeface="Cambria" pitchFamily="18" charset="0"/>
              </a:rPr>
              <a:t>components , i.e., LOCATION, SENSATION, MODALITIES,</a:t>
            </a:r>
            <a:br>
              <a:rPr lang="fr-FR" sz="2700" dirty="0" smtClean="0">
                <a:latin typeface="Cambria" pitchFamily="18" charset="0"/>
              </a:rPr>
            </a:br>
            <a:r>
              <a:rPr lang="en-US" sz="2700" dirty="0" smtClean="0">
                <a:latin typeface="Cambria" pitchFamily="18" charset="0"/>
              </a:rPr>
              <a:t>and CONCOMITANT.</a:t>
            </a:r>
            <a:br>
              <a:rPr lang="en-US" sz="2700" dirty="0" smtClean="0">
                <a:latin typeface="Cambria" pitchFamily="18" charset="0"/>
              </a:rPr>
            </a:br>
            <a:r>
              <a:rPr lang="en-US" sz="2700" dirty="0" smtClean="0">
                <a:latin typeface="Cambria" pitchFamily="18" charset="0"/>
              </a:rPr>
              <a:t>2. The feature at a general level </a:t>
            </a:r>
            <a:br>
              <a:rPr lang="en-US" sz="2700" dirty="0" smtClean="0">
                <a:latin typeface="Cambria" pitchFamily="18" charset="0"/>
              </a:rPr>
            </a:br>
            <a:r>
              <a:rPr lang="en-US" sz="2700" dirty="0" smtClean="0">
                <a:latin typeface="Cambria" pitchFamily="18" charset="0"/>
              </a:rPr>
              <a:t> Changes on the physical plane like appetite , thirst ,</a:t>
            </a:r>
            <a:br>
              <a:rPr lang="en-US" sz="2700" dirty="0" smtClean="0">
                <a:latin typeface="Cambria" pitchFamily="18" charset="0"/>
              </a:rPr>
            </a:br>
            <a:r>
              <a:rPr lang="en-US" sz="2700" dirty="0" smtClean="0">
                <a:latin typeface="Cambria" pitchFamily="18" charset="0"/>
              </a:rPr>
              <a:t>thermal reaction , respiration , bowel movements etc.,</a:t>
            </a:r>
            <a:br>
              <a:rPr lang="en-US" sz="2700" dirty="0" smtClean="0">
                <a:latin typeface="Cambria" pitchFamily="18" charset="0"/>
              </a:rPr>
            </a:br>
            <a:r>
              <a:rPr lang="en-US" sz="2700" dirty="0" smtClean="0">
                <a:latin typeface="Cambria" pitchFamily="18" charset="0"/>
              </a:rPr>
              <a:t> Changes on the mental plane like irritability , confusion ,fear ,restlessness etc</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ACUTE DISEASE?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diseases to whish man is liable are either rapid morbid processes of the abnormally deranged vital force, which have a tendency to finish their course more or less quickly, but always in a moderate time- these are termed </a:t>
            </a:r>
            <a:r>
              <a:rPr lang="en-US" b="1" i="1" dirty="0" smtClean="0"/>
              <a:t>Acute Diseases</a:t>
            </a:r>
          </a:p>
          <a:p>
            <a:pPr>
              <a:buNone/>
            </a:pPr>
            <a:r>
              <a:rPr lang="en-US" b="1" i="1" dirty="0" smtClean="0"/>
              <a:t>					</a:t>
            </a:r>
            <a:r>
              <a:rPr lang="en-US" b="1" i="1" dirty="0" smtClean="0">
                <a:solidFill>
                  <a:srgbClr val="FF0000"/>
                </a:solidFill>
              </a:rPr>
              <a:t>Aphorism: 72</a:t>
            </a:r>
          </a:p>
          <a:p>
            <a:pPr>
              <a:buNone/>
            </a:pPr>
            <a:endParaRPr lang="en-US" b="1" i="1" dirty="0" smtClean="0">
              <a:solidFill>
                <a:srgbClr val="FF0000"/>
              </a:solidFill>
            </a:endParaRPr>
          </a:p>
          <a:p>
            <a:pPr>
              <a:buNone/>
            </a:pPr>
            <a:r>
              <a:rPr lang="en-US" b="1" i="1" dirty="0" smtClean="0">
                <a:solidFill>
                  <a:schemeClr val="tx1">
                    <a:lumMod val="95000"/>
                    <a:lumOff val="5000"/>
                  </a:schemeClr>
                </a:solidFill>
              </a:rPr>
              <a:t>Acute diseases are caused by an exciting or acute </a:t>
            </a:r>
            <a:r>
              <a:rPr lang="en-US" b="1" i="1" dirty="0" err="1" smtClean="0">
                <a:solidFill>
                  <a:schemeClr val="tx1">
                    <a:lumMod val="95000"/>
                    <a:lumOff val="5000"/>
                  </a:schemeClr>
                </a:solidFill>
              </a:rPr>
              <a:t>miasms</a:t>
            </a:r>
            <a:r>
              <a:rPr lang="en-US" b="1" i="1" dirty="0" smtClean="0">
                <a:solidFill>
                  <a:schemeClr val="tx1">
                    <a:lumMod val="95000"/>
                    <a:lumOff val="5000"/>
                  </a:schemeClr>
                </a:solidFill>
              </a:rPr>
              <a:t>.</a:t>
            </a:r>
            <a:endParaRPr lang="en-US" b="1" i="1" dirty="0">
              <a:solidFill>
                <a:schemeClr val="tx1">
                  <a:lumMod val="95000"/>
                  <a:lumOff val="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Nature of Acute Diseases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altLang="en-US" sz="2800" b="1" i="1" dirty="0" smtClean="0">
                <a:solidFill>
                  <a:srgbClr val="FF0000"/>
                </a:solidFill>
                <a:latin typeface="Times New Roman" pitchFamily="18" charset="0"/>
                <a:cs typeface="Times New Roman" pitchFamily="18" charset="0"/>
              </a:rPr>
              <a:t>Acute Diseases are easy to treat</a:t>
            </a:r>
            <a:r>
              <a:rPr lang="en-US" altLang="en-US" sz="2800" b="1" i="1" dirty="0" smtClean="0">
                <a:latin typeface="Times New Roman" pitchFamily="18" charset="0"/>
                <a:cs typeface="Times New Roman" pitchFamily="18" charset="0"/>
              </a:rPr>
              <a:t>: </a:t>
            </a:r>
            <a:r>
              <a:rPr lang="en-US" altLang="en-US" sz="2800" dirty="0" smtClean="0">
                <a:latin typeface="Times New Roman" pitchFamily="18" charset="0"/>
                <a:cs typeface="Times New Roman" pitchFamily="18" charset="0"/>
              </a:rPr>
              <a:t>In acute diseases symptoms evolve quickly and the patient remembers all of them</a:t>
            </a:r>
            <a:endParaRPr lang="en-US" sz="2400" dirty="0" smtClean="0">
              <a:latin typeface="Times New Roman" pitchFamily="18" charset="0"/>
              <a:cs typeface="Times New Roman" pitchFamily="18" charset="0"/>
            </a:endParaRPr>
          </a:p>
          <a:p>
            <a:r>
              <a:rPr lang="en-US" altLang="en-US" sz="2800" b="1" i="1" dirty="0" smtClean="0">
                <a:solidFill>
                  <a:srgbClr val="FF0000"/>
                </a:solidFill>
                <a:latin typeface="Times New Roman" pitchFamily="18" charset="0"/>
                <a:cs typeface="Times New Roman" pitchFamily="18" charset="0"/>
              </a:rPr>
              <a:t>Needs much attention of </a:t>
            </a:r>
            <a:r>
              <a:rPr lang="en-US" altLang="en-US" sz="2800" b="1" i="1" dirty="0" err="1" smtClean="0">
                <a:solidFill>
                  <a:srgbClr val="FF0000"/>
                </a:solidFill>
                <a:latin typeface="Times New Roman" pitchFamily="18" charset="0"/>
                <a:cs typeface="Times New Roman" pitchFamily="18" charset="0"/>
              </a:rPr>
              <a:t>Physiscian</a:t>
            </a:r>
            <a:r>
              <a:rPr lang="en-US" altLang="en-US" sz="2800" b="1" i="1" dirty="0" smtClean="0">
                <a:latin typeface="Times New Roman" pitchFamily="18" charset="0"/>
                <a:cs typeface="Times New Roman" pitchFamily="18" charset="0"/>
              </a:rPr>
              <a:t>: </a:t>
            </a:r>
            <a:r>
              <a:rPr lang="en-US" altLang="en-US" sz="2800" dirty="0" smtClean="0">
                <a:latin typeface="Times New Roman" pitchFamily="18" charset="0"/>
                <a:cs typeface="Times New Roman" pitchFamily="18" charset="0"/>
              </a:rPr>
              <a:t>Disease may be of serious character and demands attention hence the physician must give. prompt and efficient aid.</a:t>
            </a:r>
          </a:p>
          <a:p>
            <a:r>
              <a:rPr lang="en-US" altLang="en-US" sz="2800" b="1" i="1" dirty="0" smtClean="0">
                <a:solidFill>
                  <a:srgbClr val="FF0000"/>
                </a:solidFill>
                <a:latin typeface="Times New Roman" pitchFamily="18" charset="0"/>
                <a:cs typeface="Times New Roman" pitchFamily="18" charset="0"/>
              </a:rPr>
              <a:t>Needs less time to treat: </a:t>
            </a:r>
            <a:r>
              <a:rPr lang="en-US" altLang="en-US" sz="2800" dirty="0" smtClean="0">
                <a:solidFill>
                  <a:schemeClr val="bg2">
                    <a:lumMod val="10000"/>
                  </a:schemeClr>
                </a:solidFill>
                <a:latin typeface="Times New Roman" pitchFamily="18" charset="0"/>
                <a:cs typeface="Times New Roman" pitchFamily="18" charset="0"/>
              </a:rPr>
              <a:t>The chief complaint strike us and become evident to the senses more quickly than in chronic disease</a:t>
            </a:r>
            <a:endParaRPr lang="en-US" sz="2400" dirty="0" smtClean="0">
              <a:solidFill>
                <a:schemeClr val="bg2">
                  <a:lumMod val="10000"/>
                </a:schemeClr>
              </a:solidFill>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pc="-105" dirty="0" smtClean="0">
                <a:latin typeface="Trebuchet MS"/>
                <a:cs typeface="Trebuchet MS"/>
              </a:rPr>
              <a:t>CLASSIFICATION </a:t>
            </a:r>
            <a:r>
              <a:rPr lang="en-US" spc="-180" dirty="0" smtClean="0">
                <a:latin typeface="Trebuchet MS"/>
                <a:cs typeface="Trebuchet MS"/>
              </a:rPr>
              <a:t>OF </a:t>
            </a:r>
            <a:r>
              <a:rPr lang="en-US" spc="-135" dirty="0" smtClean="0">
                <a:latin typeface="Trebuchet MS"/>
                <a:cs typeface="Trebuchet MS"/>
              </a:rPr>
              <a:t>ACUTE</a:t>
            </a:r>
            <a:r>
              <a:rPr lang="en-US" spc="-400" dirty="0" smtClean="0">
                <a:latin typeface="Trebuchet MS"/>
                <a:cs typeface="Trebuchet MS"/>
              </a:rPr>
              <a:t> </a:t>
            </a:r>
            <a:r>
              <a:rPr lang="en-US" spc="-60" dirty="0" smtClean="0">
                <a:latin typeface="Trebuchet MS"/>
                <a:cs typeface="Trebuchet MS"/>
              </a:rPr>
              <a:t>DISEASE-  APHORISM</a:t>
            </a:r>
            <a:r>
              <a:rPr lang="en-US" spc="-260" dirty="0" smtClean="0">
                <a:latin typeface="Trebuchet MS"/>
                <a:cs typeface="Trebuchet MS"/>
              </a:rPr>
              <a:t> </a:t>
            </a:r>
            <a:r>
              <a:rPr lang="en-US" spc="250" dirty="0" smtClean="0">
                <a:latin typeface="Trebuchet MS"/>
                <a:cs typeface="Trebuchet MS"/>
              </a:rPr>
              <a:t>73</a:t>
            </a:r>
            <a:endParaRPr lang="en-US" dirty="0"/>
          </a:p>
        </p:txBody>
      </p:sp>
      <p:sp>
        <p:nvSpPr>
          <p:cNvPr id="3" name="Content Placeholder 2"/>
          <p:cNvSpPr>
            <a:spLocks noGrp="1"/>
          </p:cNvSpPr>
          <p:nvPr>
            <p:ph idx="1"/>
          </p:nvPr>
        </p:nvSpPr>
        <p:spPr/>
        <p:txBody>
          <a:bodyPr/>
          <a:lstStyle/>
          <a:p>
            <a:pPr marL="396875" indent="-384810">
              <a:lnSpc>
                <a:spcPct val="100000"/>
              </a:lnSpc>
              <a:spcBef>
                <a:spcPts val="819"/>
              </a:spcBef>
              <a:buClr>
                <a:srgbClr val="6D9FAF"/>
              </a:buClr>
              <a:buSzPct val="80000"/>
              <a:buChar char=""/>
              <a:tabLst>
                <a:tab pos="397510" algn="l"/>
              </a:tabLst>
            </a:pPr>
            <a:r>
              <a:rPr lang="en-US" sz="2800" dirty="0" smtClean="0">
                <a:solidFill>
                  <a:schemeClr val="bg2">
                    <a:lumMod val="10000"/>
                  </a:schemeClr>
                </a:solidFill>
                <a:latin typeface="Arial"/>
                <a:cs typeface="Arial"/>
              </a:rPr>
              <a:t>Acute </a:t>
            </a:r>
            <a:r>
              <a:rPr lang="en-US" sz="2800" spc="-5" dirty="0" smtClean="0">
                <a:solidFill>
                  <a:schemeClr val="bg2">
                    <a:lumMod val="10000"/>
                  </a:schemeClr>
                </a:solidFill>
                <a:latin typeface="Arial"/>
                <a:cs typeface="Arial"/>
              </a:rPr>
              <a:t>disease is again subdivided</a:t>
            </a:r>
            <a:r>
              <a:rPr lang="en-US" sz="2800" spc="-25" dirty="0" smtClean="0">
                <a:solidFill>
                  <a:schemeClr val="bg2">
                    <a:lumMod val="10000"/>
                  </a:schemeClr>
                </a:solidFill>
                <a:latin typeface="Arial"/>
                <a:cs typeface="Arial"/>
              </a:rPr>
              <a:t> </a:t>
            </a:r>
            <a:r>
              <a:rPr lang="en-US" sz="2800" spc="-170" dirty="0" smtClean="0">
                <a:solidFill>
                  <a:schemeClr val="bg2">
                    <a:lumMod val="10000"/>
                  </a:schemeClr>
                </a:solidFill>
                <a:latin typeface="Arial"/>
                <a:cs typeface="Arial"/>
              </a:rPr>
              <a:t>into</a:t>
            </a:r>
            <a:endParaRPr lang="en-US" sz="2800" dirty="0" smtClean="0">
              <a:solidFill>
                <a:schemeClr val="bg2">
                  <a:lumMod val="10000"/>
                </a:schemeClr>
              </a:solidFill>
              <a:latin typeface="Arial"/>
              <a:cs typeface="Arial"/>
            </a:endParaRPr>
          </a:p>
          <a:p>
            <a:pPr marL="396875" indent="-384810">
              <a:lnSpc>
                <a:spcPct val="100000"/>
              </a:lnSpc>
              <a:spcBef>
                <a:spcPts val="720"/>
              </a:spcBef>
              <a:buClr>
                <a:srgbClr val="6D9FAF"/>
              </a:buClr>
              <a:buSzPct val="80000"/>
              <a:buChar char=""/>
              <a:tabLst>
                <a:tab pos="397510" algn="l"/>
              </a:tabLst>
            </a:pPr>
            <a:r>
              <a:rPr lang="en-US" sz="2800" dirty="0" smtClean="0">
                <a:solidFill>
                  <a:schemeClr val="bg2">
                    <a:lumMod val="10000"/>
                  </a:schemeClr>
                </a:solidFill>
                <a:latin typeface="Arial"/>
                <a:cs typeface="Arial"/>
              </a:rPr>
              <a:t>1. </a:t>
            </a:r>
            <a:r>
              <a:rPr lang="en-US" sz="2800" spc="-5" dirty="0" smtClean="0">
                <a:solidFill>
                  <a:schemeClr val="bg2">
                    <a:lumMod val="10000"/>
                  </a:schemeClr>
                </a:solidFill>
                <a:latin typeface="Arial"/>
                <a:cs typeface="Arial"/>
              </a:rPr>
              <a:t>individual acute</a:t>
            </a:r>
            <a:r>
              <a:rPr lang="en-US" sz="2800" spc="-40" dirty="0" smtClean="0">
                <a:solidFill>
                  <a:schemeClr val="bg2">
                    <a:lumMod val="10000"/>
                  </a:schemeClr>
                </a:solidFill>
                <a:latin typeface="Arial"/>
                <a:cs typeface="Arial"/>
              </a:rPr>
              <a:t> </a:t>
            </a:r>
            <a:r>
              <a:rPr lang="en-US" sz="2800" dirty="0" smtClean="0">
                <a:solidFill>
                  <a:schemeClr val="bg2">
                    <a:lumMod val="10000"/>
                  </a:schemeClr>
                </a:solidFill>
                <a:latin typeface="Arial"/>
                <a:cs typeface="Arial"/>
              </a:rPr>
              <a:t>disease</a:t>
            </a:r>
          </a:p>
          <a:p>
            <a:pPr marL="396875" indent="-384810">
              <a:lnSpc>
                <a:spcPct val="100000"/>
              </a:lnSpc>
              <a:spcBef>
                <a:spcPts val="720"/>
              </a:spcBef>
              <a:buClr>
                <a:srgbClr val="6D9FAF"/>
              </a:buClr>
              <a:buSzPct val="80000"/>
              <a:buChar char=""/>
              <a:tabLst>
                <a:tab pos="397510" algn="l"/>
              </a:tabLst>
            </a:pPr>
            <a:r>
              <a:rPr lang="en-US" sz="2800" dirty="0" smtClean="0">
                <a:solidFill>
                  <a:schemeClr val="bg2">
                    <a:lumMod val="10000"/>
                  </a:schemeClr>
                </a:solidFill>
                <a:latin typeface="Arial"/>
                <a:cs typeface="Arial"/>
              </a:rPr>
              <a:t>2. </a:t>
            </a:r>
            <a:r>
              <a:rPr lang="en-US" sz="2800" spc="-5" dirty="0" smtClean="0">
                <a:solidFill>
                  <a:schemeClr val="bg2">
                    <a:lumMod val="10000"/>
                  </a:schemeClr>
                </a:solidFill>
                <a:latin typeface="Arial"/>
                <a:cs typeface="Arial"/>
              </a:rPr>
              <a:t>sporadic acute</a:t>
            </a:r>
            <a:r>
              <a:rPr lang="en-US" sz="2800" spc="-30" dirty="0" smtClean="0">
                <a:solidFill>
                  <a:schemeClr val="bg2">
                    <a:lumMod val="10000"/>
                  </a:schemeClr>
                </a:solidFill>
                <a:latin typeface="Arial"/>
                <a:cs typeface="Arial"/>
              </a:rPr>
              <a:t> </a:t>
            </a:r>
            <a:r>
              <a:rPr lang="en-US" sz="2800" spc="-5" dirty="0" smtClean="0">
                <a:solidFill>
                  <a:schemeClr val="bg2">
                    <a:lumMod val="10000"/>
                  </a:schemeClr>
                </a:solidFill>
                <a:latin typeface="Arial"/>
                <a:cs typeface="Arial"/>
              </a:rPr>
              <a:t>disease</a:t>
            </a:r>
            <a:endParaRPr lang="en-US" sz="2800" dirty="0" smtClean="0">
              <a:solidFill>
                <a:schemeClr val="bg2">
                  <a:lumMod val="10000"/>
                </a:schemeClr>
              </a:solidFill>
              <a:latin typeface="Arial"/>
              <a:cs typeface="Arial"/>
            </a:endParaRPr>
          </a:p>
          <a:p>
            <a:pPr marL="396875" indent="-384810">
              <a:lnSpc>
                <a:spcPct val="100000"/>
              </a:lnSpc>
              <a:spcBef>
                <a:spcPts val="725"/>
              </a:spcBef>
              <a:buClr>
                <a:srgbClr val="6D9FAF"/>
              </a:buClr>
              <a:buSzPct val="80000"/>
              <a:buChar char=""/>
              <a:tabLst>
                <a:tab pos="397510" algn="l"/>
              </a:tabLst>
            </a:pPr>
            <a:r>
              <a:rPr lang="en-US" sz="2800" dirty="0" smtClean="0">
                <a:solidFill>
                  <a:schemeClr val="bg2">
                    <a:lumMod val="10000"/>
                  </a:schemeClr>
                </a:solidFill>
                <a:latin typeface="Arial"/>
                <a:cs typeface="Arial"/>
              </a:rPr>
              <a:t>3. </a:t>
            </a:r>
            <a:r>
              <a:rPr lang="en-US" sz="2800" spc="-5" dirty="0" smtClean="0">
                <a:solidFill>
                  <a:schemeClr val="bg2">
                    <a:lumMod val="10000"/>
                  </a:schemeClr>
                </a:solidFill>
                <a:latin typeface="Arial"/>
                <a:cs typeface="Arial"/>
              </a:rPr>
              <a:t>epidemic acute</a:t>
            </a:r>
            <a:r>
              <a:rPr lang="en-US" sz="2800" spc="-40" dirty="0" smtClean="0">
                <a:solidFill>
                  <a:schemeClr val="bg2">
                    <a:lumMod val="10000"/>
                  </a:schemeClr>
                </a:solidFill>
                <a:latin typeface="Arial"/>
                <a:cs typeface="Arial"/>
              </a:rPr>
              <a:t> </a:t>
            </a:r>
            <a:r>
              <a:rPr lang="en-US" sz="2800" spc="-5" dirty="0" err="1" smtClean="0">
                <a:solidFill>
                  <a:schemeClr val="bg2">
                    <a:lumMod val="10000"/>
                  </a:schemeClr>
                </a:solidFill>
                <a:latin typeface="Arial"/>
                <a:cs typeface="Arial"/>
              </a:rPr>
              <a:t>diseas</a:t>
            </a:r>
            <a:endParaRPr lang="en-US" dirty="0">
              <a:solidFill>
                <a:schemeClr val="bg2">
                  <a:lumMod val="1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763962"/>
          </a:xfrm>
        </p:spPr>
        <p:txBody>
          <a:bodyPr>
            <a:normAutofit/>
          </a:bodyPr>
          <a:lstStyle/>
          <a:p>
            <a:pPr algn="l">
              <a:lnSpc>
                <a:spcPct val="150000"/>
              </a:lnSpc>
            </a:pPr>
            <a:r>
              <a:rPr lang="en-US" sz="2400" dirty="0" smtClean="0">
                <a:latin typeface="Cambria" pitchFamily="18" charset="0"/>
              </a:rPr>
              <a:t>---Disease produced by an exciting cause – ACUTE  DISEASE</a:t>
            </a:r>
            <a:br>
              <a:rPr lang="en-US" sz="2400" dirty="0" smtClean="0">
                <a:latin typeface="Cambria" pitchFamily="18" charset="0"/>
              </a:rPr>
            </a:br>
            <a:r>
              <a:rPr lang="en-US" sz="2400" dirty="0" smtClean="0">
                <a:latin typeface="Cambria" pitchFamily="18" charset="0"/>
              </a:rPr>
              <a:t/>
            </a:r>
            <a:br>
              <a:rPr lang="en-US" sz="2400" dirty="0" smtClean="0">
                <a:latin typeface="Cambria" pitchFamily="18" charset="0"/>
              </a:rPr>
            </a:br>
            <a:r>
              <a:rPr lang="en-US" sz="2400" dirty="0" smtClean="0">
                <a:latin typeface="Cambria" pitchFamily="18" charset="0"/>
              </a:rPr>
              <a:t>---Disease manifested as a result of fundamental</a:t>
            </a:r>
            <a:br>
              <a:rPr lang="en-US" sz="2400" dirty="0" smtClean="0">
                <a:latin typeface="Cambria" pitchFamily="18" charset="0"/>
              </a:rPr>
            </a:br>
            <a:r>
              <a:rPr lang="en-US" sz="2400" dirty="0" smtClean="0">
                <a:latin typeface="Cambria" pitchFamily="18" charset="0"/>
              </a:rPr>
              <a:t>cause – CHRONIC DISEASE</a:t>
            </a:r>
            <a:endParaRPr lang="en-US" sz="2400" dirty="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114800"/>
          </a:xfrm>
        </p:spPr>
        <p:txBody>
          <a:bodyPr>
            <a:normAutofit/>
          </a:bodyPr>
          <a:lstStyle/>
          <a:p>
            <a:pPr algn="l">
              <a:lnSpc>
                <a:spcPct val="200000"/>
              </a:lnSpc>
              <a:buFont typeface="Wingdings" pitchFamily="2" charset="2"/>
              <a:buChar char="Ø"/>
            </a:pPr>
            <a:r>
              <a:rPr lang="en-US" sz="2400" dirty="0" smtClean="0">
                <a:latin typeface="Cambria" pitchFamily="18" charset="0"/>
              </a:rPr>
              <a:t>These diseases differ in onset , progress , duration and in outcome.</a:t>
            </a:r>
            <a:br>
              <a:rPr lang="en-US" sz="2400" dirty="0" smtClean="0">
                <a:latin typeface="Cambria" pitchFamily="18" charset="0"/>
              </a:rPr>
            </a:br>
            <a:r>
              <a:rPr lang="en-US" sz="2400" dirty="0" smtClean="0">
                <a:latin typeface="Cambria" pitchFamily="18" charset="0"/>
              </a:rPr>
              <a:t>    Therefore, the scheme of case taking should differ</a:t>
            </a:r>
            <a:br>
              <a:rPr lang="en-US" sz="2400" dirty="0" smtClean="0">
                <a:latin typeface="Cambria" pitchFamily="18" charset="0"/>
              </a:rPr>
            </a:br>
            <a:r>
              <a:rPr lang="en-US" sz="2400" dirty="0" smtClean="0">
                <a:latin typeface="Cambria" pitchFamily="18" charset="0"/>
              </a:rPr>
              <a:t>in acute and chronic diseases.</a:t>
            </a:r>
            <a:endParaRPr lang="en-US" sz="2400"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p:spPr>
        <p:txBody>
          <a:bodyPr>
            <a:normAutofit/>
          </a:bodyPr>
          <a:lstStyle/>
          <a:p>
            <a:pPr algn="l">
              <a:lnSpc>
                <a:spcPct val="200000"/>
              </a:lnSpc>
            </a:pPr>
            <a:r>
              <a:rPr lang="en-US" sz="2400" dirty="0" smtClean="0">
                <a:latin typeface="Cambria" pitchFamily="18" charset="0"/>
              </a:rPr>
              <a:t>Primary object of case taking is the collection of data, for a prescription on the basis of Homoeopathic  philosophy</a:t>
            </a:r>
            <a:endParaRPr lang="en-US" sz="240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109</TotalTime>
  <Words>525</Words>
  <Application>Microsoft Office PowerPoint</Application>
  <PresentationFormat>On-screen Show (4:3)</PresentationFormat>
  <Paragraphs>63</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Slide 1</vt:lpstr>
      <vt:lpstr>DEFINE CASE TAKING</vt:lpstr>
      <vt:lpstr>Slide 3</vt:lpstr>
      <vt:lpstr>WHAT IS ACUTE DISEASE?</vt:lpstr>
      <vt:lpstr>Nature of Acute Diseases</vt:lpstr>
      <vt:lpstr>CLASSIFICATION OF ACUTE DISEASE-  APHORISM 73</vt:lpstr>
      <vt:lpstr>---Disease produced by an exciting cause – ACUTE  DISEASE  ---Disease manifested as a result of fundamental cause – CHRONIC DISEASE</vt:lpstr>
      <vt:lpstr>These diseases differ in onset , progress , duration and in outcome.     Therefore, the scheme of case taking should differ in acute and chronic diseases.</vt:lpstr>
      <vt:lpstr>Primary object of case taking is the collection of data, for a prescription on the basis of Homoeopathic  philosophy</vt:lpstr>
      <vt:lpstr> The case taking for Homoeopathic management requires a background knowledge of various disciplines _  a ) The Principles Of Homoeopathy,  b) Basic Medical Sciences,  c) Clinical Subjects                       And  d) The Communication Skills.</vt:lpstr>
      <vt:lpstr>ACUTE DISEASES APHORISM: 72  ACUTE DISEASES are defined as diseases , which begin   - suddenly, progress faster  - run a definite course and                  - finally end with recovery or death</vt:lpstr>
      <vt:lpstr>They are caused by an                    ----------EXCITING CAUSE OR ACUTE MIASM ( Aph 5)  Exciting cause: may be defined as the cause which excites a disease condition –either acute disease or acute exacerbation in chronic diseases. </vt:lpstr>
      <vt:lpstr>The acute miasm comes on either with sufficient violence to cause death of patient                                             or  With less violence, wherein there is a period of progress and a tendency to recover.</vt:lpstr>
      <vt:lpstr>CASE TAKING  APHORISM   -------5,  6,  83 -104. </vt:lpstr>
      <vt:lpstr>APHORISM 5- CAUSES OF DISEASES  Exciting cause may be defined as the cause which excites a disease condition –either acute disease or acute exacerbation in chronic diseases. ----------Helps in selecting the medicine</vt:lpstr>
      <vt:lpstr>APHORISM 6                         Symptoms are obtained from the patient, from bystanders and observed the physician hmself.</vt:lpstr>
      <vt:lpstr>CLASSIFICATION OF ACUTE DISEASE APHORISM :73  Acute disease is again subdivided into  1. individual acute disease  2. sporadic acute disease  3. epidemic acute disease</vt:lpstr>
      <vt:lpstr>INDIVIDUAL   A/C   DISEASE                                 Is that which attacks a single human being. The disease is caused by  Excess in food  Insufficient food and  Severe physical exposure , that is chill, over heating, over eating,mental emotion, strain,excitement, dissipation .</vt:lpstr>
      <vt:lpstr>SPORADIC  A/C  DISEASE                                Is that which attacks several persons at the same time here and there, sporadically  It is caused by  Meteoric or climatic influences and injurious agents  Telluric agents such as soil and water</vt:lpstr>
      <vt:lpstr>EPIDEMIC  A/C  DISEASE   Attacks many persons with very similar suffering for the same cause.   It is excited by  Calamities of war  Inundation, famine  Acute miasm </vt:lpstr>
      <vt:lpstr>                        CASE TAKING IN ACUTE DISEASES  Aphorism 99  It is very easy to take a case in acute disease, because all the phenomena and the deviation from the health that has been recently lost are still in the memory of the patient and relatives.  Physician wants to know everything in such cases also, but he has much less to inquire into.</vt:lpstr>
      <vt:lpstr>In acute disease the presenting complaints are very prominent and impress our sense quickly, so much less time is required for tracing the full picture of the disease.   Requires only few questionings almost everything is self evident.</vt:lpstr>
      <vt:lpstr>Evolution of symptoms are very quick in a/c diseases and the patient remember all of them.   Any known causative factor for the explosion of latent psora is to be ascertained. </vt:lpstr>
      <vt:lpstr>                                              MANAGEMENT  If you are dealing with an acute condition, limit yourself to dealing with the acute state alone, and do not at the same time attempt to dip in to what has been a chronic state.   In an acute explosion the chronic picture will retreat completely. </vt:lpstr>
      <vt:lpstr>                                    CASE TAKING -ORGANON  A concise idea about case taking (Aphorism 5)  General directions ( Aphorism 83 - 104)  Patient coming directly (Aphorism 83 _ 90)  Patient coming from other physicians (Aphorism 91_ 93)  Chronic case taking ( Aphorism 94 _ 98 )  Acute case taking ( Aphorism 99 _ 102)  Appraising the case taken ( Aphorism 103 _ 104)</vt:lpstr>
      <vt:lpstr>APHORISM 213  In acute diseases along with acute physical symptoms observe the mental symptoms also.  In foot note- aconite will never effect or cure if the patient is calm,quiet and equable disposition  Nux vom--- mild and phlegmatic  Pulsatilla--- happy, gay and obstinate</vt:lpstr>
      <vt:lpstr>DIET AND REGIMEN IN ACUTE DISEASE APHORISM 262,263  1. Food and drink- gratify the patients desire with regard to food and drink without offering and urging.  The friends and attendants should be advised not to put any obstacle in the fulfilment of desires exressed by patient as these are aroused by the inner subtle voice of the life preserving vital force</vt:lpstr>
      <vt:lpstr>the patient desires those things that give palliative relief, and merey supply a sort of want  Eg-aconite desires for cold water, the slight hindrance in removal of disease is overcome by refreshing effect of gratified desire. </vt:lpstr>
      <vt:lpstr>2. Temperature and clothings- the temperature of the room and the quality of coverings must be arranged entirely according to the desire of the patient.  3. Mind- patient must be kept free from all over exertion of mind and exciting emotion. </vt:lpstr>
      <vt:lpstr>CASE TAKING IN EPIDEMIC AND SPORADIC DISEASE APHORISM 100 – 103   Individual vary from each other and even the generic picture of the epidemic disease may vary from year to year.</vt:lpstr>
      <vt:lpstr>In epidemic disease the disease cause might be same or a fixed miasm, giving rise to a general picture of the disease to which all the patient confirm to ,but each individual patient adds his quota to this general symptom complex to make each patient unique and different from others. </vt:lpstr>
      <vt:lpstr>So investigate each sporadic and epidemic disease as a new and unknown case and select medicine according to its symptom similarity. No disease is fully manifest through symptoms in one individual case.   In epidemic disease a complete picture of the disease is apparent to the physician only when he observe a number of cases during the epidemic. </vt:lpstr>
      <vt:lpstr>Every epidemic disease in many respect a phenomenon of a unique character , differing vastly from all previous epidemics.   The complete picture of an epidemic disease is grasped through observation of a good many person falling victims to that epidemic disease. </vt:lpstr>
      <vt:lpstr>CASE TAKING IN ACUTE DISEASE WITH A CHRONIC BACKGROUND   When an individual has an a/c disease the case taking is limited to the symptoms of the case only. Not to take into consideration that the patient had any chronic disease.   Take the case regarding the a/c complaint only, and prescribe on that with out considering the c/c disease.</vt:lpstr>
      <vt:lpstr>We have to pay little attention to the chronic symptoms, because a/c disease have sudden onset and decline and they are so violent and they give no time for a detailed case taking. </vt:lpstr>
      <vt:lpstr>KENT'S VIEW IN A/C CASETAKING  Never consider acute and chronic together  Sequel of acute diseases are psoric disorders and must be treated as psora</vt:lpstr>
      <vt:lpstr>COLLECT TWO MAIN ASPECTS OF CASE 1. Presenting complaints can be described in four components , i.e., LOCATION, SENSATION, MODALITIES, and CONCOMITANT. 2. The feature at a general level   Changes on the physical plane like appetite , thirst , thermal reaction , respiration , bowel movements etc.,  Changes on the mental plane like irritability , confusion ,fear ,restlessness etc.</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TAKING  case taking is a unique art of getting into conversation, observation and collecting information from patient as well as from bystanders to define the patient as a person and diagonose the disease.</dc:title>
  <dc:creator>New</dc:creator>
  <cp:lastModifiedBy>New</cp:lastModifiedBy>
  <cp:revision>40</cp:revision>
  <dcterms:created xsi:type="dcterms:W3CDTF">2006-08-16T00:00:00Z</dcterms:created>
  <dcterms:modified xsi:type="dcterms:W3CDTF">2020-11-17T04:45:23Z</dcterms:modified>
</cp:coreProperties>
</file>